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9"/>
  </p:notesMasterIdLst>
  <p:handoutMasterIdLst>
    <p:handoutMasterId r:id="rId20"/>
  </p:handoutMasterIdLst>
  <p:sldIdLst>
    <p:sldId id="408" r:id="rId2"/>
    <p:sldId id="409" r:id="rId3"/>
    <p:sldId id="424" r:id="rId4"/>
    <p:sldId id="427" r:id="rId5"/>
    <p:sldId id="411" r:id="rId6"/>
    <p:sldId id="412" r:id="rId7"/>
    <p:sldId id="413" r:id="rId8"/>
    <p:sldId id="422" r:id="rId9"/>
    <p:sldId id="415" r:id="rId10"/>
    <p:sldId id="416" r:id="rId11"/>
    <p:sldId id="417" r:id="rId12"/>
    <p:sldId id="418" r:id="rId13"/>
    <p:sldId id="423" r:id="rId14"/>
    <p:sldId id="419" r:id="rId15"/>
    <p:sldId id="420" r:id="rId16"/>
    <p:sldId id="426" r:id="rId17"/>
    <p:sldId id="410" r:id="rId1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00"/>
    <a:srgbClr val="009900"/>
    <a:srgbClr val="FF5050"/>
    <a:srgbClr val="FF6600"/>
    <a:srgbClr val="990033"/>
    <a:srgbClr val="99FF66"/>
    <a:srgbClr val="FF0066"/>
    <a:srgbClr val="E71749"/>
    <a:srgbClr val="FF993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98" autoAdjust="0"/>
    <p:restoredTop sz="99856" autoAdjust="0"/>
  </p:normalViewPr>
  <p:slideViewPr>
    <p:cSldViewPr>
      <p:cViewPr varScale="1">
        <p:scale>
          <a:sx n="88" d="100"/>
          <a:sy n="88" d="100"/>
        </p:scale>
        <p:origin x="167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3A8C7-45DF-4EF5-B590-2A2C404ED47E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SG"/>
        </a:p>
      </dgm:t>
    </dgm:pt>
    <dgm:pt modelId="{49ACB511-CD73-4471-A391-9E9302CC10DA}">
      <dgm:prSet phldrT="[Text]" custT="1"/>
      <dgm:spPr/>
      <dgm:t>
        <a:bodyPr/>
        <a:lstStyle/>
        <a:p>
          <a:r>
            <a:rPr lang="en-SG" sz="3200" dirty="0" err="1" smtClean="0">
              <a:latin typeface="Cambria" panose="02040503050406030204" pitchFamily="18" charset="0"/>
            </a:rPr>
            <a:t>Pengenalan</a:t>
          </a:r>
          <a:endParaRPr lang="en-SG" sz="3200" dirty="0">
            <a:latin typeface="Cambria" panose="02040503050406030204" pitchFamily="18" charset="0"/>
          </a:endParaRPr>
        </a:p>
      </dgm:t>
    </dgm:pt>
    <dgm:pt modelId="{23A6F01A-F3BE-431F-A074-2BCC96A1B3DF}" type="parTrans" cxnId="{DE4EA951-AE48-4ED5-99A9-186BC8B3F587}">
      <dgm:prSet/>
      <dgm:spPr/>
      <dgm:t>
        <a:bodyPr/>
        <a:lstStyle/>
        <a:p>
          <a:endParaRPr lang="en-SG"/>
        </a:p>
      </dgm:t>
    </dgm:pt>
    <dgm:pt modelId="{33613547-982D-49EC-94B5-0AADCD483F14}" type="sibTrans" cxnId="{DE4EA951-AE48-4ED5-99A9-186BC8B3F587}">
      <dgm:prSet/>
      <dgm:spPr/>
      <dgm:t>
        <a:bodyPr/>
        <a:lstStyle/>
        <a:p>
          <a:endParaRPr lang="en-SG"/>
        </a:p>
      </dgm:t>
    </dgm:pt>
    <dgm:pt modelId="{74E17BC2-E7C7-4430-BF39-D6700CC60445}">
      <dgm:prSet phldrT="[Text]" custT="1"/>
      <dgm:spPr/>
      <dgm:t>
        <a:bodyPr/>
        <a:lstStyle/>
        <a:p>
          <a:r>
            <a:rPr lang="en-SG" sz="3200" dirty="0" err="1" smtClean="0">
              <a:latin typeface="Cambria" panose="02040503050406030204" pitchFamily="18" charset="0"/>
            </a:rPr>
            <a:t>Komponen</a:t>
          </a:r>
          <a:r>
            <a:rPr lang="en-SG" sz="3200" dirty="0" smtClean="0">
              <a:latin typeface="Cambria" panose="02040503050406030204" pitchFamily="18" charset="0"/>
            </a:rPr>
            <a:t> </a:t>
          </a:r>
          <a:r>
            <a:rPr lang="en-SG" sz="3200" dirty="0" err="1" smtClean="0">
              <a:latin typeface="Cambria" panose="02040503050406030204" pitchFamily="18" charset="0"/>
            </a:rPr>
            <a:t>Templat</a:t>
          </a:r>
          <a:r>
            <a:rPr lang="en-SG" sz="3200" dirty="0" smtClean="0">
              <a:latin typeface="Cambria" panose="02040503050406030204" pitchFamily="18" charset="0"/>
            </a:rPr>
            <a:t> ATA</a:t>
          </a:r>
          <a:endParaRPr lang="en-SG" sz="3200" dirty="0">
            <a:latin typeface="Cambria" panose="02040503050406030204" pitchFamily="18" charset="0"/>
          </a:endParaRPr>
        </a:p>
      </dgm:t>
    </dgm:pt>
    <dgm:pt modelId="{5FF00FFA-A050-414B-965F-7D9D0E17D9FE}" type="parTrans" cxnId="{779FC066-050B-4F2D-A93A-F949A066194C}">
      <dgm:prSet/>
      <dgm:spPr/>
      <dgm:t>
        <a:bodyPr/>
        <a:lstStyle/>
        <a:p>
          <a:endParaRPr lang="en-US"/>
        </a:p>
      </dgm:t>
    </dgm:pt>
    <dgm:pt modelId="{B9B30B4D-6DDB-4BD0-B4C9-573595C71B7B}" type="sibTrans" cxnId="{779FC066-050B-4F2D-A93A-F949A066194C}">
      <dgm:prSet/>
      <dgm:spPr/>
      <dgm:t>
        <a:bodyPr/>
        <a:lstStyle/>
        <a:p>
          <a:endParaRPr lang="en-US"/>
        </a:p>
      </dgm:t>
    </dgm:pt>
    <dgm:pt modelId="{EEE0471C-4C82-4404-B0DD-962E86AD135B}">
      <dgm:prSet phldrT="[Text]" custT="1"/>
      <dgm:spPr/>
      <dgm:t>
        <a:bodyPr/>
        <a:lstStyle/>
        <a:p>
          <a:r>
            <a:rPr lang="en-SG" sz="3200" dirty="0" smtClean="0">
              <a:latin typeface="Cambria" panose="02040503050406030204" pitchFamily="18" charset="0"/>
            </a:rPr>
            <a:t>Format Nama </a:t>
          </a:r>
          <a:r>
            <a:rPr lang="en-SG" sz="3200" dirty="0" err="1" smtClean="0">
              <a:latin typeface="Cambria" panose="02040503050406030204" pitchFamily="18" charset="0"/>
            </a:rPr>
            <a:t>Templat</a:t>
          </a:r>
          <a:endParaRPr lang="en-SG" sz="3200" dirty="0">
            <a:latin typeface="Cambria" panose="02040503050406030204" pitchFamily="18" charset="0"/>
          </a:endParaRPr>
        </a:p>
      </dgm:t>
    </dgm:pt>
    <dgm:pt modelId="{DE9CF9C7-3A6C-4FF2-9994-355F671925FD}" type="parTrans" cxnId="{16AED10B-09D0-4928-8725-99CDE63F07A3}">
      <dgm:prSet/>
      <dgm:spPr/>
      <dgm:t>
        <a:bodyPr/>
        <a:lstStyle/>
        <a:p>
          <a:endParaRPr lang="en-SG"/>
        </a:p>
      </dgm:t>
    </dgm:pt>
    <dgm:pt modelId="{483E277B-162F-4C0C-9212-994AA7C47F5F}" type="sibTrans" cxnId="{16AED10B-09D0-4928-8725-99CDE63F07A3}">
      <dgm:prSet/>
      <dgm:spPr/>
      <dgm:t>
        <a:bodyPr/>
        <a:lstStyle/>
        <a:p>
          <a:endParaRPr lang="en-SG"/>
        </a:p>
      </dgm:t>
    </dgm:pt>
    <dgm:pt modelId="{76AF7C1D-81DA-4C5F-8B28-B85C10174E10}">
      <dgm:prSet phldrT="[Text]" custT="1"/>
      <dgm:spPr/>
      <dgm:t>
        <a:bodyPr/>
        <a:lstStyle/>
        <a:p>
          <a:r>
            <a:rPr lang="en-SG" sz="3200" dirty="0" err="1" smtClean="0">
              <a:latin typeface="Cambria" panose="02040503050406030204" pitchFamily="18" charset="0"/>
            </a:rPr>
            <a:t>Senarai</a:t>
          </a:r>
          <a:r>
            <a:rPr lang="en-SG" sz="3200" dirty="0" smtClean="0">
              <a:latin typeface="Cambria" panose="02040503050406030204" pitchFamily="18" charset="0"/>
            </a:rPr>
            <a:t> </a:t>
          </a:r>
          <a:r>
            <a:rPr lang="en-SG" sz="3200" dirty="0" err="1" smtClean="0">
              <a:latin typeface="Cambria" panose="02040503050406030204" pitchFamily="18" charset="0"/>
            </a:rPr>
            <a:t>Semak</a:t>
          </a:r>
          <a:r>
            <a:rPr lang="en-SG" sz="3200" dirty="0" smtClean="0">
              <a:latin typeface="Cambria" panose="02040503050406030204" pitchFamily="18" charset="0"/>
            </a:rPr>
            <a:t> </a:t>
          </a:r>
          <a:r>
            <a:rPr lang="en-SG" sz="3200" dirty="0" err="1" smtClean="0">
              <a:latin typeface="Cambria" panose="02040503050406030204" pitchFamily="18" charset="0"/>
            </a:rPr>
            <a:t>Kunci</a:t>
          </a:r>
          <a:r>
            <a:rPr lang="en-SG" sz="3200" dirty="0" smtClean="0">
              <a:latin typeface="Cambria" panose="02040503050406030204" pitchFamily="18" charset="0"/>
            </a:rPr>
            <a:t> </a:t>
          </a:r>
          <a:r>
            <a:rPr lang="en-SG" sz="3200" dirty="0" err="1" smtClean="0">
              <a:latin typeface="Cambria" panose="02040503050406030204" pitchFamily="18" charset="0"/>
            </a:rPr>
            <a:t>Masuk</a:t>
          </a:r>
          <a:r>
            <a:rPr lang="en-SG" sz="3200" dirty="0" smtClean="0">
              <a:latin typeface="Cambria" panose="02040503050406030204" pitchFamily="18" charset="0"/>
            </a:rPr>
            <a:t> </a:t>
          </a:r>
          <a:r>
            <a:rPr lang="en-SG" sz="3200" dirty="0" err="1" smtClean="0">
              <a:latin typeface="Cambria" panose="02040503050406030204" pitchFamily="18" charset="0"/>
            </a:rPr>
            <a:t>Templat</a:t>
          </a:r>
          <a:endParaRPr lang="en-SG" sz="3200" dirty="0">
            <a:latin typeface="Cambria" panose="02040503050406030204" pitchFamily="18" charset="0"/>
          </a:endParaRPr>
        </a:p>
      </dgm:t>
    </dgm:pt>
    <dgm:pt modelId="{142D58BD-C694-4DA9-9C85-4FE94D31E616}" type="parTrans" cxnId="{AC8B5FE7-5EE5-4B59-8068-F30A11716903}">
      <dgm:prSet/>
      <dgm:spPr/>
      <dgm:t>
        <a:bodyPr/>
        <a:lstStyle/>
        <a:p>
          <a:endParaRPr lang="en-MY"/>
        </a:p>
      </dgm:t>
    </dgm:pt>
    <dgm:pt modelId="{22AD3E23-C234-4283-A067-D93E065CEBB0}" type="sibTrans" cxnId="{AC8B5FE7-5EE5-4B59-8068-F30A11716903}">
      <dgm:prSet/>
      <dgm:spPr/>
      <dgm:t>
        <a:bodyPr/>
        <a:lstStyle/>
        <a:p>
          <a:endParaRPr lang="en-MY"/>
        </a:p>
      </dgm:t>
    </dgm:pt>
    <dgm:pt modelId="{34718CC0-6275-4999-964F-A57CDCEC0140}" type="pres">
      <dgm:prSet presAssocID="{E643A8C7-45DF-4EF5-B590-2A2C404ED47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SG"/>
        </a:p>
      </dgm:t>
    </dgm:pt>
    <dgm:pt modelId="{05454959-7029-4E23-B152-22FF89884155}" type="pres">
      <dgm:prSet presAssocID="{E643A8C7-45DF-4EF5-B590-2A2C404ED47E}" presName="Name1" presStyleCnt="0"/>
      <dgm:spPr/>
      <dgm:t>
        <a:bodyPr/>
        <a:lstStyle/>
        <a:p>
          <a:endParaRPr lang="en-MY"/>
        </a:p>
      </dgm:t>
    </dgm:pt>
    <dgm:pt modelId="{5A61CEA2-ED85-4852-B386-3FFB75C798FD}" type="pres">
      <dgm:prSet presAssocID="{E643A8C7-45DF-4EF5-B590-2A2C404ED47E}" presName="cycle" presStyleCnt="0"/>
      <dgm:spPr/>
      <dgm:t>
        <a:bodyPr/>
        <a:lstStyle/>
        <a:p>
          <a:endParaRPr lang="en-MY"/>
        </a:p>
      </dgm:t>
    </dgm:pt>
    <dgm:pt modelId="{1B05D079-8FE3-485E-8B8C-AB01E523F188}" type="pres">
      <dgm:prSet presAssocID="{E643A8C7-45DF-4EF5-B590-2A2C404ED47E}" presName="srcNode" presStyleLbl="node1" presStyleIdx="0" presStyleCnt="4"/>
      <dgm:spPr/>
      <dgm:t>
        <a:bodyPr/>
        <a:lstStyle/>
        <a:p>
          <a:endParaRPr lang="en-MY"/>
        </a:p>
      </dgm:t>
    </dgm:pt>
    <dgm:pt modelId="{8681A43A-E665-435E-8044-763F0232CAD2}" type="pres">
      <dgm:prSet presAssocID="{E643A8C7-45DF-4EF5-B590-2A2C404ED47E}" presName="conn" presStyleLbl="parChTrans1D2" presStyleIdx="0" presStyleCnt="1"/>
      <dgm:spPr/>
      <dgm:t>
        <a:bodyPr/>
        <a:lstStyle/>
        <a:p>
          <a:endParaRPr lang="en-SG"/>
        </a:p>
      </dgm:t>
    </dgm:pt>
    <dgm:pt modelId="{08156BD6-A335-4B64-929F-A02A5601ED65}" type="pres">
      <dgm:prSet presAssocID="{E643A8C7-45DF-4EF5-B590-2A2C404ED47E}" presName="extraNode" presStyleLbl="node1" presStyleIdx="0" presStyleCnt="4"/>
      <dgm:spPr/>
      <dgm:t>
        <a:bodyPr/>
        <a:lstStyle/>
        <a:p>
          <a:endParaRPr lang="en-MY"/>
        </a:p>
      </dgm:t>
    </dgm:pt>
    <dgm:pt modelId="{D58F8E1B-B2DB-4A3A-9E03-9F6486C48082}" type="pres">
      <dgm:prSet presAssocID="{E643A8C7-45DF-4EF5-B590-2A2C404ED47E}" presName="dstNode" presStyleLbl="node1" presStyleIdx="0" presStyleCnt="4"/>
      <dgm:spPr/>
      <dgm:t>
        <a:bodyPr/>
        <a:lstStyle/>
        <a:p>
          <a:endParaRPr lang="en-MY"/>
        </a:p>
      </dgm:t>
    </dgm:pt>
    <dgm:pt modelId="{486A5DD4-609D-412B-9089-8083BC342C38}" type="pres">
      <dgm:prSet presAssocID="{49ACB511-CD73-4471-A391-9E9302CC10D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F16AB65B-E18D-4936-995B-58AEED854D86}" type="pres">
      <dgm:prSet presAssocID="{49ACB511-CD73-4471-A391-9E9302CC10DA}" presName="accent_1" presStyleCnt="0"/>
      <dgm:spPr/>
      <dgm:t>
        <a:bodyPr/>
        <a:lstStyle/>
        <a:p>
          <a:endParaRPr lang="en-MY"/>
        </a:p>
      </dgm:t>
    </dgm:pt>
    <dgm:pt modelId="{4D8CB07C-0B53-4C0E-8C22-4087449CA15E}" type="pres">
      <dgm:prSet presAssocID="{49ACB511-CD73-4471-A391-9E9302CC10DA}" presName="accentRepeatNode" presStyleLbl="solidFgAcc1" presStyleIdx="0" presStyleCnt="4"/>
      <dgm:spPr/>
      <dgm:t>
        <a:bodyPr/>
        <a:lstStyle/>
        <a:p>
          <a:endParaRPr lang="en-MY"/>
        </a:p>
      </dgm:t>
    </dgm:pt>
    <dgm:pt modelId="{94C4C5AA-4675-4402-A9DC-8056F63FAC84}" type="pres">
      <dgm:prSet presAssocID="{76AF7C1D-81DA-4C5F-8B28-B85C10174E1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7968F02-3CB4-4C02-9B0B-AC8102880ED3}" type="pres">
      <dgm:prSet presAssocID="{76AF7C1D-81DA-4C5F-8B28-B85C10174E10}" presName="accent_2" presStyleCnt="0"/>
      <dgm:spPr/>
      <dgm:t>
        <a:bodyPr/>
        <a:lstStyle/>
        <a:p>
          <a:endParaRPr lang="en-MY"/>
        </a:p>
      </dgm:t>
    </dgm:pt>
    <dgm:pt modelId="{A27605FA-3696-4C39-BB91-7E72987BF71C}" type="pres">
      <dgm:prSet presAssocID="{76AF7C1D-81DA-4C5F-8B28-B85C10174E10}" presName="accentRepeatNode" presStyleLbl="solidFgAcc1" presStyleIdx="1" presStyleCnt="4"/>
      <dgm:spPr/>
      <dgm:t>
        <a:bodyPr/>
        <a:lstStyle/>
        <a:p>
          <a:endParaRPr lang="en-MY"/>
        </a:p>
      </dgm:t>
    </dgm:pt>
    <dgm:pt modelId="{95406C5B-17FF-44EA-939D-9611ACF77109}" type="pres">
      <dgm:prSet presAssocID="{74E17BC2-E7C7-4430-BF39-D6700CC60445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C1C3CBCF-10F4-430D-A29C-17302C990BC9}" type="pres">
      <dgm:prSet presAssocID="{74E17BC2-E7C7-4430-BF39-D6700CC60445}" presName="accent_3" presStyleCnt="0"/>
      <dgm:spPr/>
      <dgm:t>
        <a:bodyPr/>
        <a:lstStyle/>
        <a:p>
          <a:endParaRPr lang="en-MY"/>
        </a:p>
      </dgm:t>
    </dgm:pt>
    <dgm:pt modelId="{6CCDE6A9-7D8D-41C6-A900-B5823719B55A}" type="pres">
      <dgm:prSet presAssocID="{74E17BC2-E7C7-4430-BF39-D6700CC60445}" presName="accentRepeatNode" presStyleLbl="solidFgAcc1" presStyleIdx="2" presStyleCnt="4"/>
      <dgm:spPr/>
      <dgm:t>
        <a:bodyPr/>
        <a:lstStyle/>
        <a:p>
          <a:endParaRPr lang="en-MY"/>
        </a:p>
      </dgm:t>
    </dgm:pt>
    <dgm:pt modelId="{15D36DD8-90B1-49C7-AA8F-0EEFE63AE9E7}" type="pres">
      <dgm:prSet presAssocID="{EEE0471C-4C82-4404-B0DD-962E86AD135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AEF5F29B-695B-40E4-95B8-E7AEC585EB50}" type="pres">
      <dgm:prSet presAssocID="{EEE0471C-4C82-4404-B0DD-962E86AD135B}" presName="accent_4" presStyleCnt="0"/>
      <dgm:spPr/>
      <dgm:t>
        <a:bodyPr/>
        <a:lstStyle/>
        <a:p>
          <a:endParaRPr lang="en-MY"/>
        </a:p>
      </dgm:t>
    </dgm:pt>
    <dgm:pt modelId="{3F4AB613-6356-49EC-BB3E-BDF07D8D181A}" type="pres">
      <dgm:prSet presAssocID="{EEE0471C-4C82-4404-B0DD-962E86AD135B}" presName="accentRepeatNode" presStyleLbl="solidFgAcc1" presStyleIdx="3" presStyleCnt="4"/>
      <dgm:spPr/>
      <dgm:t>
        <a:bodyPr/>
        <a:lstStyle/>
        <a:p>
          <a:endParaRPr lang="en-MY"/>
        </a:p>
      </dgm:t>
    </dgm:pt>
  </dgm:ptLst>
  <dgm:cxnLst>
    <dgm:cxn modelId="{779FC066-050B-4F2D-A93A-F949A066194C}" srcId="{E643A8C7-45DF-4EF5-B590-2A2C404ED47E}" destId="{74E17BC2-E7C7-4430-BF39-D6700CC60445}" srcOrd="2" destOrd="0" parTransId="{5FF00FFA-A050-414B-965F-7D9D0E17D9FE}" sibTransId="{B9B30B4D-6DDB-4BD0-B4C9-573595C71B7B}"/>
    <dgm:cxn modelId="{1AF35693-2EF0-41DC-899B-0E5CB8692C3E}" type="presOf" srcId="{74E17BC2-E7C7-4430-BF39-D6700CC60445}" destId="{95406C5B-17FF-44EA-939D-9611ACF77109}" srcOrd="0" destOrd="0" presId="urn:microsoft.com/office/officeart/2008/layout/VerticalCurvedList"/>
    <dgm:cxn modelId="{8D51353A-16C3-4A7F-A271-F9337F7A2FE9}" type="presOf" srcId="{76AF7C1D-81DA-4C5F-8B28-B85C10174E10}" destId="{94C4C5AA-4675-4402-A9DC-8056F63FAC84}" srcOrd="0" destOrd="0" presId="urn:microsoft.com/office/officeart/2008/layout/VerticalCurvedList"/>
    <dgm:cxn modelId="{5ABFE320-7882-43A6-880B-6642D2FA7C25}" type="presOf" srcId="{49ACB511-CD73-4471-A391-9E9302CC10DA}" destId="{486A5DD4-609D-412B-9089-8083BC342C38}" srcOrd="0" destOrd="0" presId="urn:microsoft.com/office/officeart/2008/layout/VerticalCurvedList"/>
    <dgm:cxn modelId="{479D7FF6-21F5-46E4-9CBB-C4B2D35503F1}" type="presOf" srcId="{EEE0471C-4C82-4404-B0DD-962E86AD135B}" destId="{15D36DD8-90B1-49C7-AA8F-0EEFE63AE9E7}" srcOrd="0" destOrd="0" presId="urn:microsoft.com/office/officeart/2008/layout/VerticalCurvedList"/>
    <dgm:cxn modelId="{3C379232-D049-4004-8C91-58D7F75B15C9}" type="presOf" srcId="{33613547-982D-49EC-94B5-0AADCD483F14}" destId="{8681A43A-E665-435E-8044-763F0232CAD2}" srcOrd="0" destOrd="0" presId="urn:microsoft.com/office/officeart/2008/layout/VerticalCurvedList"/>
    <dgm:cxn modelId="{16AED10B-09D0-4928-8725-99CDE63F07A3}" srcId="{E643A8C7-45DF-4EF5-B590-2A2C404ED47E}" destId="{EEE0471C-4C82-4404-B0DD-962E86AD135B}" srcOrd="3" destOrd="0" parTransId="{DE9CF9C7-3A6C-4FF2-9994-355F671925FD}" sibTransId="{483E277B-162F-4C0C-9212-994AA7C47F5F}"/>
    <dgm:cxn modelId="{2BADBC3E-6041-4E67-9DD5-3CB81AC09E9B}" type="presOf" srcId="{E643A8C7-45DF-4EF5-B590-2A2C404ED47E}" destId="{34718CC0-6275-4999-964F-A57CDCEC0140}" srcOrd="0" destOrd="0" presId="urn:microsoft.com/office/officeart/2008/layout/VerticalCurvedList"/>
    <dgm:cxn modelId="{AC8B5FE7-5EE5-4B59-8068-F30A11716903}" srcId="{E643A8C7-45DF-4EF5-B590-2A2C404ED47E}" destId="{76AF7C1D-81DA-4C5F-8B28-B85C10174E10}" srcOrd="1" destOrd="0" parTransId="{142D58BD-C694-4DA9-9C85-4FE94D31E616}" sibTransId="{22AD3E23-C234-4283-A067-D93E065CEBB0}"/>
    <dgm:cxn modelId="{DE4EA951-AE48-4ED5-99A9-186BC8B3F587}" srcId="{E643A8C7-45DF-4EF5-B590-2A2C404ED47E}" destId="{49ACB511-CD73-4471-A391-9E9302CC10DA}" srcOrd="0" destOrd="0" parTransId="{23A6F01A-F3BE-431F-A074-2BCC96A1B3DF}" sibTransId="{33613547-982D-49EC-94B5-0AADCD483F14}"/>
    <dgm:cxn modelId="{0C495319-FFA2-4C8F-A5B9-6BC33C3DADC1}" type="presParOf" srcId="{34718CC0-6275-4999-964F-A57CDCEC0140}" destId="{05454959-7029-4E23-B152-22FF89884155}" srcOrd="0" destOrd="0" presId="urn:microsoft.com/office/officeart/2008/layout/VerticalCurvedList"/>
    <dgm:cxn modelId="{847F3C2C-6810-46F4-A79D-5B2E7430C7BF}" type="presParOf" srcId="{05454959-7029-4E23-B152-22FF89884155}" destId="{5A61CEA2-ED85-4852-B386-3FFB75C798FD}" srcOrd="0" destOrd="0" presId="urn:microsoft.com/office/officeart/2008/layout/VerticalCurvedList"/>
    <dgm:cxn modelId="{39D58F0E-D21B-490C-A901-A4F24DE6B6FF}" type="presParOf" srcId="{5A61CEA2-ED85-4852-B386-3FFB75C798FD}" destId="{1B05D079-8FE3-485E-8B8C-AB01E523F188}" srcOrd="0" destOrd="0" presId="urn:microsoft.com/office/officeart/2008/layout/VerticalCurvedList"/>
    <dgm:cxn modelId="{7FDF89FF-1D76-44F0-9DA8-DFB53A48D93C}" type="presParOf" srcId="{5A61CEA2-ED85-4852-B386-3FFB75C798FD}" destId="{8681A43A-E665-435E-8044-763F0232CAD2}" srcOrd="1" destOrd="0" presId="urn:microsoft.com/office/officeart/2008/layout/VerticalCurvedList"/>
    <dgm:cxn modelId="{7C6E51DA-6E84-4912-9A20-322508900C53}" type="presParOf" srcId="{5A61CEA2-ED85-4852-B386-3FFB75C798FD}" destId="{08156BD6-A335-4B64-929F-A02A5601ED65}" srcOrd="2" destOrd="0" presId="urn:microsoft.com/office/officeart/2008/layout/VerticalCurvedList"/>
    <dgm:cxn modelId="{F0053813-08C2-4654-B0E9-EA6472FEEF3F}" type="presParOf" srcId="{5A61CEA2-ED85-4852-B386-3FFB75C798FD}" destId="{D58F8E1B-B2DB-4A3A-9E03-9F6486C48082}" srcOrd="3" destOrd="0" presId="urn:microsoft.com/office/officeart/2008/layout/VerticalCurvedList"/>
    <dgm:cxn modelId="{9D794ACE-712D-4EE8-8528-33761019E8BA}" type="presParOf" srcId="{05454959-7029-4E23-B152-22FF89884155}" destId="{486A5DD4-609D-412B-9089-8083BC342C38}" srcOrd="1" destOrd="0" presId="urn:microsoft.com/office/officeart/2008/layout/VerticalCurvedList"/>
    <dgm:cxn modelId="{4F5E6E8B-E746-4343-9489-F914110D0D34}" type="presParOf" srcId="{05454959-7029-4E23-B152-22FF89884155}" destId="{F16AB65B-E18D-4936-995B-58AEED854D86}" srcOrd="2" destOrd="0" presId="urn:microsoft.com/office/officeart/2008/layout/VerticalCurvedList"/>
    <dgm:cxn modelId="{A2AA80A4-8013-4D20-AAB7-160551962046}" type="presParOf" srcId="{F16AB65B-E18D-4936-995B-58AEED854D86}" destId="{4D8CB07C-0B53-4C0E-8C22-4087449CA15E}" srcOrd="0" destOrd="0" presId="urn:microsoft.com/office/officeart/2008/layout/VerticalCurvedList"/>
    <dgm:cxn modelId="{944536C4-019A-4B91-83FB-848F3302977E}" type="presParOf" srcId="{05454959-7029-4E23-B152-22FF89884155}" destId="{94C4C5AA-4675-4402-A9DC-8056F63FAC84}" srcOrd="3" destOrd="0" presId="urn:microsoft.com/office/officeart/2008/layout/VerticalCurvedList"/>
    <dgm:cxn modelId="{7DB0B5E6-80A2-47C3-9A53-A6ACC423BB24}" type="presParOf" srcId="{05454959-7029-4E23-B152-22FF89884155}" destId="{07968F02-3CB4-4C02-9B0B-AC8102880ED3}" srcOrd="4" destOrd="0" presId="urn:microsoft.com/office/officeart/2008/layout/VerticalCurvedList"/>
    <dgm:cxn modelId="{D684A42D-9777-42D8-A80E-4D2542B3D544}" type="presParOf" srcId="{07968F02-3CB4-4C02-9B0B-AC8102880ED3}" destId="{A27605FA-3696-4C39-BB91-7E72987BF71C}" srcOrd="0" destOrd="0" presId="urn:microsoft.com/office/officeart/2008/layout/VerticalCurvedList"/>
    <dgm:cxn modelId="{4042DB87-EB42-4ACB-A9CC-7506AB6B7C64}" type="presParOf" srcId="{05454959-7029-4E23-B152-22FF89884155}" destId="{95406C5B-17FF-44EA-939D-9611ACF77109}" srcOrd="5" destOrd="0" presId="urn:microsoft.com/office/officeart/2008/layout/VerticalCurvedList"/>
    <dgm:cxn modelId="{8A4B4F93-6F29-41E9-BADB-63EAD70E4C99}" type="presParOf" srcId="{05454959-7029-4E23-B152-22FF89884155}" destId="{C1C3CBCF-10F4-430D-A29C-17302C990BC9}" srcOrd="6" destOrd="0" presId="urn:microsoft.com/office/officeart/2008/layout/VerticalCurvedList"/>
    <dgm:cxn modelId="{C48376CC-FCF3-4320-8AEE-D1D54F2A9E8A}" type="presParOf" srcId="{C1C3CBCF-10F4-430D-A29C-17302C990BC9}" destId="{6CCDE6A9-7D8D-41C6-A900-B5823719B55A}" srcOrd="0" destOrd="0" presId="urn:microsoft.com/office/officeart/2008/layout/VerticalCurvedList"/>
    <dgm:cxn modelId="{3B6F98CB-F371-4BFB-8E33-FA0936E5D361}" type="presParOf" srcId="{05454959-7029-4E23-B152-22FF89884155}" destId="{15D36DD8-90B1-49C7-AA8F-0EEFE63AE9E7}" srcOrd="7" destOrd="0" presId="urn:microsoft.com/office/officeart/2008/layout/VerticalCurvedList"/>
    <dgm:cxn modelId="{85D19719-4518-45AA-9C6E-DEC9BF0411D6}" type="presParOf" srcId="{05454959-7029-4E23-B152-22FF89884155}" destId="{AEF5F29B-695B-40E4-95B8-E7AEC585EB50}" srcOrd="8" destOrd="0" presId="urn:microsoft.com/office/officeart/2008/layout/VerticalCurvedList"/>
    <dgm:cxn modelId="{2087E764-B98A-445A-AE5C-719D22056247}" type="presParOf" srcId="{AEF5F29B-695B-40E4-95B8-E7AEC585EB50}" destId="{3F4AB613-6356-49EC-BB3E-BDF07D8D18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81A43A-E665-435E-8044-763F0232CAD2}">
      <dsp:nvSpPr>
        <dsp:cNvPr id="0" name=""/>
        <dsp:cNvSpPr/>
      </dsp:nvSpPr>
      <dsp:spPr>
        <a:xfrm>
          <a:off x="-4479387" y="-686932"/>
          <a:ext cx="5336265" cy="5336265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6A5DD4-609D-412B-9089-8083BC342C38}">
      <dsp:nvSpPr>
        <dsp:cNvPr id="0" name=""/>
        <dsp:cNvSpPr/>
      </dsp:nvSpPr>
      <dsp:spPr>
        <a:xfrm>
          <a:off x="448850" y="304629"/>
          <a:ext cx="7269967" cy="60957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83851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3200" kern="1200" dirty="0" err="1" smtClean="0">
              <a:latin typeface="Cambria" panose="02040503050406030204" pitchFamily="18" charset="0"/>
            </a:rPr>
            <a:t>Pengenalan</a:t>
          </a:r>
          <a:endParaRPr lang="en-SG" sz="3200" kern="1200" dirty="0">
            <a:latin typeface="Cambria" panose="02040503050406030204" pitchFamily="18" charset="0"/>
          </a:endParaRPr>
        </a:p>
      </dsp:txBody>
      <dsp:txXfrm>
        <a:off x="448850" y="304629"/>
        <a:ext cx="7269967" cy="609575"/>
      </dsp:txXfrm>
    </dsp:sp>
    <dsp:sp modelId="{4D8CB07C-0B53-4C0E-8C22-4087449CA15E}">
      <dsp:nvSpPr>
        <dsp:cNvPr id="0" name=""/>
        <dsp:cNvSpPr/>
      </dsp:nvSpPr>
      <dsp:spPr>
        <a:xfrm>
          <a:off x="67865" y="228432"/>
          <a:ext cx="761969" cy="761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4C4C5AA-4675-4402-A9DC-8056F63FAC84}">
      <dsp:nvSpPr>
        <dsp:cNvPr id="0" name=""/>
        <dsp:cNvSpPr/>
      </dsp:nvSpPr>
      <dsp:spPr>
        <a:xfrm>
          <a:off x="798334" y="1219151"/>
          <a:ext cx="6920484" cy="609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83851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3200" kern="1200" dirty="0" err="1" smtClean="0">
              <a:latin typeface="Cambria" panose="02040503050406030204" pitchFamily="18" charset="0"/>
            </a:rPr>
            <a:t>Senarai</a:t>
          </a:r>
          <a:r>
            <a:rPr lang="en-SG" sz="3200" kern="1200" dirty="0" smtClean="0">
              <a:latin typeface="Cambria" panose="02040503050406030204" pitchFamily="18" charset="0"/>
            </a:rPr>
            <a:t> </a:t>
          </a:r>
          <a:r>
            <a:rPr lang="en-SG" sz="3200" kern="1200" dirty="0" err="1" smtClean="0">
              <a:latin typeface="Cambria" panose="02040503050406030204" pitchFamily="18" charset="0"/>
            </a:rPr>
            <a:t>Semak</a:t>
          </a:r>
          <a:r>
            <a:rPr lang="en-SG" sz="3200" kern="1200" dirty="0" smtClean="0">
              <a:latin typeface="Cambria" panose="02040503050406030204" pitchFamily="18" charset="0"/>
            </a:rPr>
            <a:t> </a:t>
          </a:r>
          <a:r>
            <a:rPr lang="en-SG" sz="3200" kern="1200" dirty="0" err="1" smtClean="0">
              <a:latin typeface="Cambria" panose="02040503050406030204" pitchFamily="18" charset="0"/>
            </a:rPr>
            <a:t>Kunci</a:t>
          </a:r>
          <a:r>
            <a:rPr lang="en-SG" sz="3200" kern="1200" dirty="0" smtClean="0">
              <a:latin typeface="Cambria" panose="02040503050406030204" pitchFamily="18" charset="0"/>
            </a:rPr>
            <a:t> </a:t>
          </a:r>
          <a:r>
            <a:rPr lang="en-SG" sz="3200" kern="1200" dirty="0" err="1" smtClean="0">
              <a:latin typeface="Cambria" panose="02040503050406030204" pitchFamily="18" charset="0"/>
            </a:rPr>
            <a:t>Masuk</a:t>
          </a:r>
          <a:r>
            <a:rPr lang="en-SG" sz="3200" kern="1200" dirty="0" smtClean="0">
              <a:latin typeface="Cambria" panose="02040503050406030204" pitchFamily="18" charset="0"/>
            </a:rPr>
            <a:t> </a:t>
          </a:r>
          <a:r>
            <a:rPr lang="en-SG" sz="3200" kern="1200" dirty="0" err="1" smtClean="0">
              <a:latin typeface="Cambria" panose="02040503050406030204" pitchFamily="18" charset="0"/>
            </a:rPr>
            <a:t>Templat</a:t>
          </a:r>
          <a:endParaRPr lang="en-SG" sz="3200" kern="1200" dirty="0">
            <a:latin typeface="Cambria" panose="02040503050406030204" pitchFamily="18" charset="0"/>
          </a:endParaRPr>
        </a:p>
      </dsp:txBody>
      <dsp:txXfrm>
        <a:off x="798334" y="1219151"/>
        <a:ext cx="6920484" cy="609575"/>
      </dsp:txXfrm>
    </dsp:sp>
    <dsp:sp modelId="{A27605FA-3696-4C39-BB91-7E72987BF71C}">
      <dsp:nvSpPr>
        <dsp:cNvPr id="0" name=""/>
        <dsp:cNvSpPr/>
      </dsp:nvSpPr>
      <dsp:spPr>
        <a:xfrm>
          <a:off x="417349" y="1142954"/>
          <a:ext cx="761969" cy="761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5406C5B-17FF-44EA-939D-9611ACF77109}">
      <dsp:nvSpPr>
        <dsp:cNvPr id="0" name=""/>
        <dsp:cNvSpPr/>
      </dsp:nvSpPr>
      <dsp:spPr>
        <a:xfrm>
          <a:off x="798334" y="2133673"/>
          <a:ext cx="6920484" cy="60957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83851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3200" kern="1200" dirty="0" err="1" smtClean="0">
              <a:latin typeface="Cambria" panose="02040503050406030204" pitchFamily="18" charset="0"/>
            </a:rPr>
            <a:t>Komponen</a:t>
          </a:r>
          <a:r>
            <a:rPr lang="en-SG" sz="3200" kern="1200" dirty="0" smtClean="0">
              <a:latin typeface="Cambria" panose="02040503050406030204" pitchFamily="18" charset="0"/>
            </a:rPr>
            <a:t> </a:t>
          </a:r>
          <a:r>
            <a:rPr lang="en-SG" sz="3200" kern="1200" dirty="0" err="1" smtClean="0">
              <a:latin typeface="Cambria" panose="02040503050406030204" pitchFamily="18" charset="0"/>
            </a:rPr>
            <a:t>Templat</a:t>
          </a:r>
          <a:r>
            <a:rPr lang="en-SG" sz="3200" kern="1200" dirty="0" smtClean="0">
              <a:latin typeface="Cambria" panose="02040503050406030204" pitchFamily="18" charset="0"/>
            </a:rPr>
            <a:t> ATA</a:t>
          </a:r>
          <a:endParaRPr lang="en-SG" sz="3200" kern="1200" dirty="0">
            <a:latin typeface="Cambria" panose="02040503050406030204" pitchFamily="18" charset="0"/>
          </a:endParaRPr>
        </a:p>
      </dsp:txBody>
      <dsp:txXfrm>
        <a:off x="798334" y="2133673"/>
        <a:ext cx="6920484" cy="609575"/>
      </dsp:txXfrm>
    </dsp:sp>
    <dsp:sp modelId="{6CCDE6A9-7D8D-41C6-A900-B5823719B55A}">
      <dsp:nvSpPr>
        <dsp:cNvPr id="0" name=""/>
        <dsp:cNvSpPr/>
      </dsp:nvSpPr>
      <dsp:spPr>
        <a:xfrm>
          <a:off x="417349" y="2057476"/>
          <a:ext cx="761969" cy="761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5D36DD8-90B1-49C7-AA8F-0EEFE63AE9E7}">
      <dsp:nvSpPr>
        <dsp:cNvPr id="0" name=""/>
        <dsp:cNvSpPr/>
      </dsp:nvSpPr>
      <dsp:spPr>
        <a:xfrm>
          <a:off x="448850" y="3048195"/>
          <a:ext cx="7269967" cy="6095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83851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3200" kern="1200" dirty="0" smtClean="0">
              <a:latin typeface="Cambria" panose="02040503050406030204" pitchFamily="18" charset="0"/>
            </a:rPr>
            <a:t>Format Nama </a:t>
          </a:r>
          <a:r>
            <a:rPr lang="en-SG" sz="3200" kern="1200" dirty="0" err="1" smtClean="0">
              <a:latin typeface="Cambria" panose="02040503050406030204" pitchFamily="18" charset="0"/>
            </a:rPr>
            <a:t>Templat</a:t>
          </a:r>
          <a:endParaRPr lang="en-SG" sz="3200" kern="1200" dirty="0">
            <a:latin typeface="Cambria" panose="02040503050406030204" pitchFamily="18" charset="0"/>
          </a:endParaRPr>
        </a:p>
      </dsp:txBody>
      <dsp:txXfrm>
        <a:off x="448850" y="3048195"/>
        <a:ext cx="7269967" cy="609575"/>
      </dsp:txXfrm>
    </dsp:sp>
    <dsp:sp modelId="{3F4AB613-6356-49EC-BB3E-BDF07D8D181A}">
      <dsp:nvSpPr>
        <dsp:cNvPr id="0" name=""/>
        <dsp:cNvSpPr/>
      </dsp:nvSpPr>
      <dsp:spPr>
        <a:xfrm>
          <a:off x="67865" y="2971998"/>
          <a:ext cx="761969" cy="761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" y="5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52" y="5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/>
          <a:lstStyle>
            <a:lvl1pPr algn="r">
              <a:defRPr sz="1200"/>
            </a:lvl1pPr>
          </a:lstStyle>
          <a:p>
            <a:fld id="{D3132E0C-B91F-4E35-BC6E-EF439DA3BF26}" type="datetimeFigureOut">
              <a:rPr lang="en-US" smtClean="0"/>
              <a:pPr/>
              <a:t>9/7/2018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" y="9428593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52" y="9428593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 anchor="b"/>
          <a:lstStyle>
            <a:lvl1pPr algn="r">
              <a:defRPr sz="1200"/>
            </a:lvl1pPr>
          </a:lstStyle>
          <a:p>
            <a:fld id="{C7ECC312-912B-48F7-B58D-7BF5D8D550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66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" y="5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2" y="5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/>
          <a:lstStyle>
            <a:lvl1pPr algn="r">
              <a:defRPr sz="1200"/>
            </a:lvl1pPr>
          </a:lstStyle>
          <a:p>
            <a:fld id="{4042B17D-6BD1-49CE-AB6C-48DDBF2A2C27}" type="datetimeFigureOut">
              <a:rPr lang="en-US" smtClean="0"/>
              <a:pPr/>
              <a:t>9/7/2018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96" tIns="46547" rIns="93096" bIns="4654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64"/>
            <a:ext cx="5438140" cy="4466987"/>
          </a:xfrm>
          <a:prstGeom prst="rect">
            <a:avLst/>
          </a:prstGeom>
        </p:spPr>
        <p:txBody>
          <a:bodyPr vert="horz" lIns="93096" tIns="46547" rIns="93096" bIns="4654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" y="9428593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2" y="9428593"/>
            <a:ext cx="2945659" cy="496332"/>
          </a:xfrm>
          <a:prstGeom prst="rect">
            <a:avLst/>
          </a:prstGeom>
        </p:spPr>
        <p:txBody>
          <a:bodyPr vert="horz" lIns="93096" tIns="46547" rIns="93096" bIns="46547" rtlCol="0" anchor="b"/>
          <a:lstStyle>
            <a:lvl1pPr algn="r">
              <a:defRPr sz="1200"/>
            </a:lvl1pPr>
          </a:lstStyle>
          <a:p>
            <a:fld id="{D9B87D32-EAB3-462B-8FD1-135FEDB104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47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888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25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457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31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2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7503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73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888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888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07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07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491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239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39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665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AA21B0-DF3F-46DF-B9DE-CD67B50ADAFC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73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453188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BA71174-AA65-4F4F-B4DB-DBFB67D04CCD}" type="slidenum">
              <a:rPr lang="en-MY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9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7089F-552E-4363-99E1-673E2A2400E6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32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F8CE3-276A-42AE-B196-BD00EDAE8C2A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16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E6D05-436A-4C81-8D2C-E126975D47CD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4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067ED-074B-48D1-AE32-7C4909F53004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97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B6AD1-820C-44F6-8704-F76759A0AAC4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3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686DA-3667-441E-98A9-6A2BBF8ABB4B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6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E01F4-48CA-43C7-9B58-978DF4441EC5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3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EC2C3-5F77-4965-B559-5DCC5CACA92E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9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52BE3-8DBC-43A8-B3C2-D76FEF86F098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59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2797C-1CBD-4A44-A52E-BE2487B6AA12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31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M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6688" y="6629400"/>
            <a:ext cx="5551487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642100"/>
            <a:ext cx="2133600" cy="212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45C91-90AB-43E4-929D-B083029909D9}" type="slidenum">
              <a:rPr lang="en-MY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23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3174"/>
            <a:ext cx="2057399" cy="79692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endParaRPr lang="en-US" sz="1100" dirty="0">
              <a:solidFill>
                <a:schemeClr val="tx1"/>
              </a:solidFill>
              <a:latin typeface="Century Gothic" pitchFamily="34" charset="0"/>
              <a:ea typeface="Calibri"/>
              <a:cs typeface="Times New Roman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2057401" y="6350"/>
            <a:ext cx="7065084" cy="78622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100" dirty="0">
                <a:solidFill>
                  <a:prstClr val="white"/>
                </a:solidFill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WordArt 14"/>
          <p:cNvSpPr>
            <a:spLocks noChangeArrowheads="1" noChangeShapeType="1" noTextEdit="1"/>
          </p:cNvSpPr>
          <p:nvPr userDrawn="1"/>
        </p:nvSpPr>
        <p:spPr bwMode="auto">
          <a:xfrm>
            <a:off x="3633793" y="593725"/>
            <a:ext cx="2752725" cy="12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Cataneo BT" panose="03020802040502060804" pitchFamily="66" charset="0"/>
              </a:rPr>
              <a:t>JABATAN AKAUNTAN NEGARA MALAYSIA</a:t>
            </a:r>
          </a:p>
        </p:txBody>
      </p:sp>
      <p:pic>
        <p:nvPicPr>
          <p:cNvPr id="5" name="Picture 21" descr="http://www.orionsensor.com/content/cms/uploads/project/photo/PUTRAJAYA_JabatanAkauntan.jpg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E0E9F2"/>
              </a:clrFrom>
              <a:clrTo>
                <a:srgbClr val="E0E9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6" t="8908" r="3683" b="12321"/>
          <a:stretch>
            <a:fillRect/>
          </a:stretch>
        </p:blipFill>
        <p:spPr bwMode="auto">
          <a:xfrm>
            <a:off x="2078037" y="17462"/>
            <a:ext cx="151288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8542259" y="455473"/>
            <a:ext cx="332347" cy="102919"/>
          </a:xfrm>
          <a:prstGeom prst="rect">
            <a:avLst/>
          </a:prstGeom>
          <a:solidFill>
            <a:srgbClr val="FFFFFF"/>
          </a:solidFill>
          <a:ln w="9525" algn="in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10" descr="http://dusuntua.com/images/listing_photos/170_jatanegaramalaysia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892" y="109409"/>
            <a:ext cx="744708" cy="580836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 userDrawn="1"/>
        </p:nvGrpSpPr>
        <p:grpSpPr>
          <a:xfrm>
            <a:off x="19051" y="177800"/>
            <a:ext cx="2003296" cy="381000"/>
            <a:chOff x="0" y="228600"/>
            <a:chExt cx="2035167" cy="381000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0" y="228600"/>
              <a:ext cx="2035167" cy="20175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0" y="409913"/>
              <a:ext cx="2035167" cy="199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744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838200" y="2438400"/>
            <a:ext cx="7620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3000" b="1" dirty="0" err="1" smtClean="0">
                <a:latin typeface="Cambria" panose="02040503050406030204" pitchFamily="18" charset="0"/>
              </a:rPr>
              <a:t>Panduan</a:t>
            </a:r>
            <a:r>
              <a:rPr lang="en-US" sz="3000" b="1" dirty="0" smtClean="0">
                <a:latin typeface="Cambria" panose="02040503050406030204" pitchFamily="18" charset="0"/>
              </a:rPr>
              <a:t> </a:t>
            </a:r>
            <a:r>
              <a:rPr lang="en-US" sz="3000" b="1" dirty="0" err="1" smtClean="0">
                <a:latin typeface="Cambria" panose="02040503050406030204" pitchFamily="18" charset="0"/>
              </a:rPr>
              <a:t>Pengisian</a:t>
            </a:r>
            <a:r>
              <a:rPr lang="en-US" sz="3000" b="1" dirty="0" smtClean="0">
                <a:latin typeface="Cambria" panose="02040503050406030204" pitchFamily="18" charset="0"/>
              </a:rPr>
              <a:t> </a:t>
            </a:r>
            <a:r>
              <a:rPr lang="en-US" sz="3000" b="1" dirty="0" err="1" smtClean="0">
                <a:latin typeface="Cambria" panose="02040503050406030204" pitchFamily="18" charset="0"/>
              </a:rPr>
              <a:t>Templat</a:t>
            </a:r>
            <a:endParaRPr lang="en-US" sz="3000" b="1" dirty="0" smtClean="0">
              <a:latin typeface="Cambria" panose="02040503050406030204" pitchFamily="18" charset="0"/>
            </a:endParaRPr>
          </a:p>
          <a:p>
            <a:pPr algn="ctr" eaLnBrk="1" hangingPunct="1"/>
            <a:r>
              <a:rPr lang="en-US" sz="3000" b="1" dirty="0" err="1" smtClean="0">
                <a:latin typeface="Cambria" panose="02040503050406030204" pitchFamily="18" charset="0"/>
              </a:rPr>
              <a:t>Aset</a:t>
            </a:r>
            <a:r>
              <a:rPr lang="en-US" sz="3000" b="1" dirty="0" smtClean="0">
                <a:latin typeface="Cambria" panose="02040503050406030204" pitchFamily="18" charset="0"/>
              </a:rPr>
              <a:t> </a:t>
            </a:r>
            <a:r>
              <a:rPr lang="en-US" sz="3000" b="1" dirty="0" err="1" smtClean="0">
                <a:latin typeface="Cambria" panose="02040503050406030204" pitchFamily="18" charset="0"/>
              </a:rPr>
              <a:t>Tak</a:t>
            </a:r>
            <a:r>
              <a:rPr lang="en-US" sz="3000" b="1" dirty="0" smtClean="0">
                <a:latin typeface="Cambria" panose="02040503050406030204" pitchFamily="18" charset="0"/>
              </a:rPr>
              <a:t> </a:t>
            </a:r>
            <a:r>
              <a:rPr lang="en-US" sz="3000" b="1" dirty="0" err="1" smtClean="0">
                <a:latin typeface="Cambria" panose="02040503050406030204" pitchFamily="18" charset="0"/>
              </a:rPr>
              <a:t>Alih</a:t>
            </a:r>
            <a:r>
              <a:rPr lang="en-US" sz="3000" b="1" dirty="0" smtClean="0">
                <a:latin typeface="Cambria" panose="02040503050406030204" pitchFamily="18" charset="0"/>
              </a:rPr>
              <a:t> (ATA)</a:t>
            </a:r>
          </a:p>
          <a:p>
            <a:pPr algn="ctr" eaLnBrk="1" hangingPunct="1"/>
            <a:r>
              <a:rPr lang="en-US" sz="3000" b="1" dirty="0" err="1" smtClean="0">
                <a:latin typeface="Cambria" panose="02040503050406030204" pitchFamily="18" charset="0"/>
              </a:rPr>
              <a:t>Dalam</a:t>
            </a:r>
            <a:r>
              <a:rPr lang="en-US" sz="3000" b="1" dirty="0" smtClean="0">
                <a:latin typeface="Cambria" panose="02040503050406030204" pitchFamily="18" charset="0"/>
              </a:rPr>
              <a:t> </a:t>
            </a:r>
            <a:r>
              <a:rPr lang="en-US" sz="3000" b="1" dirty="0" err="1" smtClean="0">
                <a:latin typeface="Cambria" panose="02040503050406030204" pitchFamily="18" charset="0"/>
              </a:rPr>
              <a:t>Tempoh</a:t>
            </a:r>
            <a:r>
              <a:rPr lang="en-US" sz="3000" b="1" dirty="0" smtClean="0">
                <a:latin typeface="Cambria" panose="02040503050406030204" pitchFamily="18" charset="0"/>
              </a:rPr>
              <a:t> Masa </a:t>
            </a:r>
            <a:r>
              <a:rPr lang="en-US" sz="3000" b="1" dirty="0" err="1" smtClean="0">
                <a:latin typeface="Cambria" panose="02040503050406030204" pitchFamily="18" charset="0"/>
              </a:rPr>
              <a:t>Peralihan</a:t>
            </a:r>
            <a:endParaRPr lang="en-US" sz="3000" b="1" dirty="0" smtClean="0">
              <a:latin typeface="Cambria" panose="02040503050406030204" pitchFamily="18" charset="0"/>
            </a:endParaRPr>
          </a:p>
          <a:p>
            <a:pPr algn="ctr" eaLnBrk="1" hangingPunct="1"/>
            <a:r>
              <a:rPr lang="en-US" sz="3000" b="1" dirty="0" err="1" smtClean="0">
                <a:latin typeface="Cambria" panose="02040503050406030204" pitchFamily="18" charset="0"/>
              </a:rPr>
              <a:t>Versi</a:t>
            </a:r>
            <a:r>
              <a:rPr lang="en-US" sz="3000" b="1" dirty="0" smtClean="0">
                <a:latin typeface="Cambria" panose="02040503050406030204" pitchFamily="18" charset="0"/>
              </a:rPr>
              <a:t> </a:t>
            </a:r>
            <a:r>
              <a:rPr lang="en-US" sz="3000" b="1" dirty="0" smtClean="0">
                <a:latin typeface="Cambria" panose="02040503050406030204" pitchFamily="18" charset="0"/>
              </a:rPr>
              <a:t>1_2018 </a:t>
            </a:r>
            <a:endParaRPr lang="en-US" sz="30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35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10</a:t>
            </a:fld>
            <a:endParaRPr lang="en-MY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14400" y="939225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- Tanah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81000" y="1722328"/>
            <a:ext cx="8343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Header</a:t>
            </a:r>
            <a:endParaRPr lang="en-US" sz="1600" b="1" i="1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58537" y="3200400"/>
            <a:ext cx="7471063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Semua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adalah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mandatori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dikunci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dengan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betul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Bagi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“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Kod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Pejabat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”,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klik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pilih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daripada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senarai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diberikan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“Nama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Pejabat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”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akan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dipaparkan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Contoh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sekiranya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klik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pilih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Pejabat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1108,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berikut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akan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dipaparkan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09801"/>
            <a:ext cx="8001000" cy="8241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5114925"/>
            <a:ext cx="70961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76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11</a:t>
            </a:fld>
            <a:endParaRPr lang="en-MY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14400" y="83820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– Tanah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81000" y="1447800"/>
            <a:ext cx="8343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 startAt="2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Detail </a:t>
            </a:r>
            <a:endParaRPr lang="en-US" sz="1600" b="1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755493"/>
              </p:ext>
            </p:extLst>
          </p:nvPr>
        </p:nvGraphicFramePr>
        <p:xfrm>
          <a:off x="933449" y="4038600"/>
          <a:ext cx="7677151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356811"/>
                <a:gridCol w="37869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Nama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premis</a:t>
                      </a:r>
                      <a:r>
                        <a:rPr lang="en-MY" sz="1400" dirty="0" smtClean="0"/>
                        <a:t> - </a:t>
                      </a:r>
                      <a:r>
                        <a:rPr lang="en-MY" sz="1400" dirty="0" err="1" smtClean="0"/>
                        <a:t>keterangan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50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Hak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Milik</a:t>
                      </a:r>
                      <a:r>
                        <a:rPr lang="en-MY" sz="1400" dirty="0" smtClean="0"/>
                        <a:t> Tanah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Klik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pilih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daripada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senarai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Persekutuan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sahaja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Kategori</a:t>
                      </a:r>
                      <a:r>
                        <a:rPr lang="es-ES" sz="1400" dirty="0" smtClean="0"/>
                        <a:t> </a:t>
                      </a:r>
                      <a:r>
                        <a:rPr lang="es-ES" sz="1400" dirty="0" err="1" smtClean="0"/>
                        <a:t>Aset</a:t>
                      </a:r>
                      <a:r>
                        <a:rPr lang="es-ES" sz="1400" dirty="0" smtClean="0"/>
                        <a:t> 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Klik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pilih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daripada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senarai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Pajakan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(leasehold)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Pegangan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Bebas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(leasehold)</a:t>
                      </a:r>
                      <a:endParaRPr lang="en-MY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Negeri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Klik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pilih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daripada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senarai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1840077"/>
            <a:ext cx="7905750" cy="103854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762000" y="2895600"/>
            <a:ext cx="8229600" cy="892552"/>
            <a:chOff x="762000" y="3124200"/>
            <a:chExt cx="8229600" cy="892552"/>
          </a:xfrm>
        </p:grpSpPr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762000" y="3124200"/>
              <a:ext cx="8229600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14350" indent="-5143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285750" indent="-285750" algn="just" eaLnBrk="1" hangingPunct="1">
                <a:spcBef>
                  <a:spcPts val="300"/>
                </a:spcBef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Petunjuk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warna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medan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adalah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seperti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berikut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:</a:t>
              </a:r>
            </a:p>
            <a:p>
              <a:pPr marL="0" indent="0" algn="just" eaLnBrk="1" hangingPunct="1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	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Mandatori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	              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Pilihan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	 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Mandatori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jika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berkenaan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                 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Diformulasikan</a:t>
              </a:r>
              <a:endParaRPr lang="en-US" sz="1400" dirty="0">
                <a:latin typeface="Cambria" panose="02040503050406030204" pitchFamily="18" charset="0"/>
                <a:cs typeface="Arial" panose="020B0604020202020204" pitchFamily="34" charset="0"/>
              </a:endParaRPr>
            </a:p>
            <a:p>
              <a:pPr marL="0" indent="0" algn="just" eaLnBrk="1" hangingPunct="1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                            </a:t>
              </a:r>
              <a:endParaRPr lang="en-US" sz="1400" dirty="0">
                <a:latin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295400" y="3478718"/>
              <a:ext cx="304800" cy="21363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838450" y="3478718"/>
              <a:ext cx="304800" cy="213638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30675" y="3478718"/>
              <a:ext cx="304800" cy="21363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58000" y="3478718"/>
              <a:ext cx="304800" cy="213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</p:grp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762000" y="3581400"/>
            <a:ext cx="6096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Medan </a:t>
            </a:r>
            <a:r>
              <a:rPr lang="en-US" sz="1400" dirty="0" err="1">
                <a:latin typeface="Cambria" panose="02040503050406030204" pitchFamily="18" charset="0"/>
                <a:cs typeface="Arial" panose="020B0604020202020204" pitchFamily="34" charset="0"/>
              </a:rPr>
              <a:t>m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aklumat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detail 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yang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diisi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adalah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seperti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berikut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7239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12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317417"/>
              </p:ext>
            </p:extLst>
          </p:nvPr>
        </p:nvGraphicFramePr>
        <p:xfrm>
          <a:off x="838200" y="1574800"/>
          <a:ext cx="7696200" cy="397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356811"/>
                <a:gridCol w="38059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>
                          <a:solidFill>
                            <a:schemeClr val="tx1"/>
                          </a:solidFill>
                        </a:rPr>
                        <a:t>Daerah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40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algn="just"/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/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Kunci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Negara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sekiranya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pilihan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di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medan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“Negeri”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adalah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“98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Luar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Negara”.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Bandar / </a:t>
                      </a:r>
                      <a:r>
                        <a:rPr lang="en-MY" sz="1400" dirty="0" err="1" smtClean="0"/>
                        <a:t>Pekan</a:t>
                      </a:r>
                      <a:r>
                        <a:rPr lang="en-MY" sz="1400" dirty="0" smtClean="0"/>
                        <a:t> / </a:t>
                      </a:r>
                      <a:r>
                        <a:rPr lang="en-MY" sz="1400" dirty="0" err="1" smtClean="0"/>
                        <a:t>Mukim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20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Kunci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sekiranya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maklumat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n-NO" sz="1400" dirty="0" smtClean="0"/>
                        <a:t>No. Hak Milik 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50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Kunci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sekiranya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maklumat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No. Lot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20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Kunci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sekiranya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maklumat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Luas</a:t>
                      </a:r>
                      <a:r>
                        <a:rPr lang="en-MY" sz="1400" dirty="0" smtClean="0"/>
                        <a:t> Tanah (</a:t>
                      </a:r>
                      <a:r>
                        <a:rPr lang="en-MY" sz="1400" dirty="0" err="1" smtClean="0"/>
                        <a:t>Hektar</a:t>
                      </a:r>
                      <a:r>
                        <a:rPr lang="en-MY" sz="1400" dirty="0" smtClean="0"/>
                        <a:t>)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Kunci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sekiranya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maklumat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Sumber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Rujukan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Aset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Fail </a:t>
                      </a:r>
                      <a:r>
                        <a:rPr lang="en-US" sz="1400" dirty="0" err="1" smtClean="0"/>
                        <a:t>Projek</a:t>
                      </a:r>
                      <a:r>
                        <a:rPr lang="en-US" sz="1400" dirty="0" smtClean="0"/>
                        <a:t>/ </a:t>
                      </a:r>
                      <a:r>
                        <a:rPr lang="en-US" sz="1400" dirty="0" err="1" smtClean="0"/>
                        <a:t>Kontrak</a:t>
                      </a:r>
                      <a:endParaRPr lang="en-US" sz="1400" dirty="0" smtClean="0"/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Penilaian</a:t>
                      </a:r>
                      <a:r>
                        <a:rPr lang="en-US" sz="1400" baseline="0" dirty="0" smtClean="0"/>
                        <a:t> JPPH</a:t>
                      </a:r>
                      <a:endParaRPr lang="en-MY" sz="14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14400" y="939225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– Tanah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44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13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121053"/>
              </p:ext>
            </p:extLst>
          </p:nvPr>
        </p:nvGraphicFramePr>
        <p:xfrm>
          <a:off x="838200" y="1371600"/>
          <a:ext cx="769620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356811"/>
                <a:gridCol w="38059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07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Tarikh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Perolehan</a:t>
                      </a:r>
                      <a:r>
                        <a:rPr lang="en-MY" sz="1400" baseline="0" dirty="0" smtClean="0"/>
                        <a:t> </a:t>
                      </a:r>
                      <a:r>
                        <a:rPr lang="en-MY" sz="1400" dirty="0" smtClean="0"/>
                        <a:t>(</a:t>
                      </a:r>
                      <a:r>
                        <a:rPr lang="en-MY" sz="1400" dirty="0" err="1" smtClean="0"/>
                        <a:t>dd</a:t>
                      </a:r>
                      <a:r>
                        <a:rPr lang="en-MY" sz="1400" dirty="0" smtClean="0"/>
                        <a:t>/mm/</a:t>
                      </a:r>
                      <a:r>
                        <a:rPr lang="en-MY" sz="1400" dirty="0" err="1" smtClean="0"/>
                        <a:t>yyyy</a:t>
                      </a:r>
                      <a:r>
                        <a:rPr lang="en-MY" sz="1400" dirty="0" smtClean="0"/>
                        <a:t>)</a:t>
                      </a:r>
                    </a:p>
                    <a:p>
                      <a:endParaRPr lang="en-US" sz="14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Kunci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mengikut</a:t>
                      </a:r>
                      <a:r>
                        <a:rPr lang="en-US" sz="1400" dirty="0" smtClean="0"/>
                        <a:t> format, </a:t>
                      </a:r>
                      <a:r>
                        <a:rPr lang="en-US" sz="1400" dirty="0" err="1" smtClean="0"/>
                        <a:t>contohnya</a:t>
                      </a:r>
                      <a:r>
                        <a:rPr lang="en-US" sz="1400" dirty="0" smtClean="0"/>
                        <a:t> 31/12/2017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paparan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adalah</a:t>
                      </a:r>
                      <a:r>
                        <a:rPr lang="en-US" sz="1400" dirty="0" smtClean="0"/>
                        <a:t> 31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Disember</a:t>
                      </a:r>
                      <a:r>
                        <a:rPr lang="en-US" sz="1400" dirty="0" smtClean="0"/>
                        <a:t> 2017.</a:t>
                      </a:r>
                    </a:p>
                    <a:p>
                      <a:pPr algn="just"/>
                      <a:endParaRPr lang="en-US" sz="1400" dirty="0" smtClean="0"/>
                    </a:p>
                    <a:p>
                      <a:pPr algn="just"/>
                      <a:r>
                        <a:rPr lang="en-US" sz="1400" dirty="0" err="1" smtClean="0"/>
                        <a:t>Bagi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memastikan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paparan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tarikh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adalah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seperti</a:t>
                      </a:r>
                      <a:r>
                        <a:rPr lang="en-US" sz="1400" baseline="0" dirty="0" smtClean="0"/>
                        <a:t> di </a:t>
                      </a:r>
                      <a:r>
                        <a:rPr lang="en-US" sz="1400" baseline="0" dirty="0" err="1" smtClean="0"/>
                        <a:t>atas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medan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tarikh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klik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kanan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pilih</a:t>
                      </a:r>
                      <a:r>
                        <a:rPr lang="en-US" sz="1400" baseline="0" dirty="0" smtClean="0"/>
                        <a:t> “</a:t>
                      </a:r>
                      <a:r>
                        <a:rPr lang="en-US" sz="1400" i="1" baseline="0" dirty="0" smtClean="0"/>
                        <a:t>Format Cells</a:t>
                      </a:r>
                      <a:r>
                        <a:rPr lang="en-US" sz="1400" baseline="0" dirty="0" smtClean="0"/>
                        <a:t>”. </a:t>
                      </a:r>
                      <a:r>
                        <a:rPr lang="en-US" sz="1400" dirty="0" err="1" smtClean="0"/>
                        <a:t>Pastikan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format cell </a:t>
                      </a:r>
                      <a:r>
                        <a:rPr lang="en-US" sz="1400" baseline="0" dirty="0" err="1" smtClean="0"/>
                        <a:t>seperti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berikut</a:t>
                      </a:r>
                      <a:r>
                        <a:rPr lang="en-US" sz="1400" baseline="0" dirty="0" smtClean="0"/>
                        <a:t>: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Category – Date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Type</a:t>
                      </a:r>
                      <a:r>
                        <a:rPr lang="en-US" sz="1400" baseline="0" dirty="0" smtClean="0"/>
                        <a:t> –  </a:t>
                      </a:r>
                      <a:r>
                        <a:rPr lang="en-US" sz="1400" baseline="0" dirty="0" err="1" smtClean="0"/>
                        <a:t>cth</a:t>
                      </a:r>
                      <a:r>
                        <a:rPr lang="en-US" sz="1400" baseline="0" dirty="0" smtClean="0"/>
                        <a:t>: 14 Mac 2012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Location</a:t>
                      </a:r>
                      <a:r>
                        <a:rPr lang="en-US" sz="1400" baseline="0" dirty="0" smtClean="0"/>
                        <a:t> – Malay (Malaysia)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14400" y="83820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– Tanah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3500" t="26667" r="33000" b="21906"/>
          <a:stretch/>
        </p:blipFill>
        <p:spPr>
          <a:xfrm>
            <a:off x="5029200" y="4191000"/>
            <a:ext cx="2778038" cy="226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64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14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215520"/>
              </p:ext>
            </p:extLst>
          </p:nvPr>
        </p:nvGraphicFramePr>
        <p:xfrm>
          <a:off x="381000" y="1371600"/>
          <a:ext cx="8382000" cy="546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651"/>
                <a:gridCol w="2798816"/>
                <a:gridCol w="50135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Kos </a:t>
                      </a:r>
                      <a:r>
                        <a:rPr lang="en-MY" sz="1400" dirty="0" err="1" smtClean="0"/>
                        <a:t>Perolehan</a:t>
                      </a:r>
                      <a:r>
                        <a:rPr lang="en-MY" sz="1400" dirty="0" smtClean="0"/>
                        <a:t> / </a:t>
                      </a:r>
                      <a:r>
                        <a:rPr lang="en-MY" sz="1400" dirty="0" err="1" smtClean="0"/>
                        <a:t>Nilai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Pasaran</a:t>
                      </a:r>
                      <a:r>
                        <a:rPr lang="en-MY" sz="1400" dirty="0" smtClean="0"/>
                        <a:t> (RM)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Nilai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sehingga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dua</a:t>
                      </a:r>
                      <a:r>
                        <a:rPr lang="en-US" sz="1400" baseline="0" dirty="0" smtClean="0"/>
                        <a:t> (2) </a:t>
                      </a:r>
                      <a:r>
                        <a:rPr lang="en-US" sz="1400" baseline="0" dirty="0" err="1" smtClean="0"/>
                        <a:t>titik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perpuluhan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Tarikh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Akhir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Pajakan</a:t>
                      </a:r>
                      <a:r>
                        <a:rPr lang="en-MY" sz="1400" baseline="0" dirty="0" smtClean="0"/>
                        <a:t> </a:t>
                      </a:r>
                      <a:r>
                        <a:rPr lang="en-MY" sz="1400" dirty="0" smtClean="0"/>
                        <a:t>(</a:t>
                      </a:r>
                      <a:r>
                        <a:rPr lang="en-MY" sz="1400" dirty="0" err="1" smtClean="0"/>
                        <a:t>dd</a:t>
                      </a:r>
                      <a:r>
                        <a:rPr lang="en-MY" sz="1400" dirty="0" smtClean="0"/>
                        <a:t>/mm/</a:t>
                      </a:r>
                      <a:r>
                        <a:rPr lang="en-MY" sz="1400" dirty="0" err="1" smtClean="0"/>
                        <a:t>yyyy</a:t>
                      </a:r>
                      <a:r>
                        <a:rPr lang="en-MY" sz="1400" dirty="0" smtClean="0"/>
                        <a:t>)</a:t>
                      </a:r>
                    </a:p>
                    <a:p>
                      <a:endParaRPr lang="en-US" sz="1400" dirty="0" smtClean="0"/>
                    </a:p>
                    <a:p>
                      <a:r>
                        <a:rPr lang="en-US" sz="1400" dirty="0" err="1" smtClean="0"/>
                        <a:t>Contoh</a:t>
                      </a:r>
                      <a:r>
                        <a:rPr lang="en-US" sz="1400" dirty="0" smtClean="0"/>
                        <a:t>: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kunci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masuk</a:t>
                      </a:r>
                      <a:r>
                        <a:rPr lang="en-US" sz="1400" baseline="0" dirty="0" smtClean="0"/>
                        <a:t> 31/12/2017, </a:t>
                      </a:r>
                      <a:r>
                        <a:rPr lang="en-US" sz="1400" baseline="0" dirty="0" err="1" smtClean="0"/>
                        <a:t>paparan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tarikh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adalah</a:t>
                      </a:r>
                      <a:r>
                        <a:rPr lang="en-US" sz="1400" baseline="0" dirty="0" smtClean="0"/>
                        <a:t> 31 </a:t>
                      </a:r>
                      <a:r>
                        <a:rPr lang="en-US" sz="1400" baseline="0" dirty="0" err="1" smtClean="0"/>
                        <a:t>Disember</a:t>
                      </a:r>
                      <a:r>
                        <a:rPr lang="en-US" sz="1400" baseline="0" dirty="0" smtClean="0"/>
                        <a:t> 2017.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Kunci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sekiranya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pilihan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di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Kategori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Aset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adalah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Pajakan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(leasehold).</a:t>
                      </a:r>
                    </a:p>
                    <a:p>
                      <a:pPr algn="just"/>
                      <a:endParaRPr lang="en-US" sz="14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just"/>
                      <a:r>
                        <a:rPr lang="en-US" sz="1400" dirty="0" err="1" smtClean="0"/>
                        <a:t>Pastikan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format cell </a:t>
                      </a:r>
                      <a:r>
                        <a:rPr lang="en-US" sz="1400" baseline="0" dirty="0" err="1" smtClean="0"/>
                        <a:t>seperti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berikut</a:t>
                      </a:r>
                      <a:r>
                        <a:rPr lang="en-US" sz="1400" baseline="0" dirty="0" smtClean="0"/>
                        <a:t>: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Category – Date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Type</a:t>
                      </a:r>
                      <a:r>
                        <a:rPr lang="en-US" sz="1400" baseline="0" dirty="0" smtClean="0"/>
                        <a:t> –  </a:t>
                      </a:r>
                      <a:r>
                        <a:rPr lang="en-US" sz="1400" baseline="0" dirty="0" err="1" smtClean="0"/>
                        <a:t>cth</a:t>
                      </a:r>
                      <a:r>
                        <a:rPr lang="en-US" sz="1400" baseline="0" dirty="0" smtClean="0"/>
                        <a:t>: 14 Mac 2012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Location</a:t>
                      </a:r>
                      <a:r>
                        <a:rPr lang="en-US" sz="1400" baseline="0" dirty="0" smtClean="0"/>
                        <a:t> – Malay (Malaysia)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Jenis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Aset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perlu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dikunci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 Medan dim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jenis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aset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A14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sahaja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smtClean="0"/>
                        <a:t>(</a:t>
                      </a:r>
                      <a:r>
                        <a:rPr lang="en-US" sz="1400" baseline="0" dirty="0" err="1" smtClean="0"/>
                        <a:t>tidak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termasuk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tanah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kosong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bagi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tujuan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hartanah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pelaburan</a:t>
                      </a:r>
                      <a:r>
                        <a:rPr lang="en-US" sz="1400" baseline="0" dirty="0" smtClean="0"/>
                        <a:t>).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Kod</a:t>
                      </a:r>
                      <a:r>
                        <a:rPr lang="en-US" sz="1400" baseline="0" dirty="0" smtClean="0"/>
                        <a:t> Akaun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. </a:t>
                      </a:r>
                    </a:p>
                    <a:p>
                      <a:pPr algn="just"/>
                      <a:endParaRPr lang="en-US" sz="1400" dirty="0" smtClean="0"/>
                    </a:p>
                    <a:p>
                      <a:pPr algn="just"/>
                      <a:r>
                        <a:rPr lang="en-US" sz="1400" dirty="0" err="1" smtClean="0"/>
                        <a:t>Pastikan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kod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akaun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pegangan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bebas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adalah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bagi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kategori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aset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pegangan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bebas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manakala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kod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akaun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pajakan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adalah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bagi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kategori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aset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pajakan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baseline="0" dirty="0" err="1" smtClean="0"/>
                        <a:t>sahaja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Kod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i="1" dirty="0" smtClean="0"/>
                        <a:t>Item</a:t>
                      </a:r>
                      <a:endParaRPr lang="en-MY" sz="1400" i="1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Pastikan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item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adalah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akaun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betul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17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Vot</a:t>
                      </a:r>
                      <a:r>
                        <a:rPr lang="es-ES" sz="1400" dirty="0" smtClean="0"/>
                        <a:t>/ Dana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3/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4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kod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Vot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/ Dana yang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merujuk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iGFMAS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14400" y="76200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– Tanah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06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15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49957"/>
              </p:ext>
            </p:extLst>
          </p:nvPr>
        </p:nvGraphicFramePr>
        <p:xfrm>
          <a:off x="838200" y="1529080"/>
          <a:ext cx="7696200" cy="510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043"/>
                <a:gridCol w="3291630"/>
                <a:gridCol w="38815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n-NO" sz="1400" dirty="0" smtClean="0"/>
                        <a:t>Kod Program / Aktiviti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6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kod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Program/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Aktiviti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merujuk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iGFMAS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19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Projek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5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kod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Projek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merujuk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iGFMAS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Setia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3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kod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Setia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merujuk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iGFMAS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21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Sub-</a:t>
                      </a:r>
                      <a:r>
                        <a:rPr lang="en-MY" sz="1400" dirty="0" err="1" smtClean="0"/>
                        <a:t>Setia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melebihi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4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aksara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kod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Sub-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Setia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merujuk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iGFMAS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CP (Cara </a:t>
                      </a:r>
                      <a:r>
                        <a:rPr lang="en-MY" sz="1400" dirty="0" err="1" smtClean="0"/>
                        <a:t>Pembiayaan</a:t>
                      </a:r>
                      <a:r>
                        <a:rPr lang="en-MY" sz="1400" dirty="0" smtClean="0"/>
                        <a:t>)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Klik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pilih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daripada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senarai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P –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Pinjaman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S &amp; T - PFI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Usia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Guna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Setiap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Aset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Pajakan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(leasehold)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Pengiraan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secara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auto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oleh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templat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Susut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Nilai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Terkumpul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bagi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tanah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Sekiranya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tanah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pajakan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Pengiraan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secara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auto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oleh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templat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Nilai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Buku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Pengiraan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secara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auto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oleh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templat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i-FI" sz="1400" dirty="0" smtClean="0"/>
                        <a:t>ID Lama Aset (50 aksara)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50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. </a:t>
                      </a:r>
                      <a:r>
                        <a:rPr lang="en-US" sz="1400" dirty="0" err="1" smtClean="0"/>
                        <a:t>Kunci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sekiranya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maklumat</a:t>
                      </a:r>
                      <a:r>
                        <a:rPr lang="en-US" sz="140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14400" y="939225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– Tanah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59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16</a:t>
            </a:fld>
            <a:endParaRPr lang="en-MY" dirty="0"/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762000" y="939225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smtClean="0">
                <a:latin typeface="Cambria" pitchFamily="18" charset="0"/>
              </a:rPr>
              <a:t>Format </a:t>
            </a:r>
            <a:r>
              <a:rPr lang="en-US" sz="2800" b="1" dirty="0" err="1" smtClean="0">
                <a:latin typeface="Cambria" pitchFamily="18" charset="0"/>
              </a:rPr>
              <a:t>Nama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1600200"/>
            <a:ext cx="79248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MY" dirty="0" err="1">
                <a:latin typeface="Cambria" panose="02040503050406030204" pitchFamily="18" charset="0"/>
              </a:rPr>
              <a:t>Nama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 smtClean="0">
                <a:latin typeface="Cambria" panose="02040503050406030204" pitchFamily="18" charset="0"/>
              </a:rPr>
              <a:t>templat</a:t>
            </a:r>
            <a:r>
              <a:rPr lang="en-MY" dirty="0" smtClean="0">
                <a:latin typeface="Cambria" panose="02040503050406030204" pitchFamily="18" charset="0"/>
              </a:rPr>
              <a:t> </a:t>
            </a:r>
            <a:r>
              <a:rPr lang="en-MY" dirty="0">
                <a:latin typeface="Cambria" panose="02040503050406030204" pitchFamily="18" charset="0"/>
              </a:rPr>
              <a:t>yang </a:t>
            </a:r>
            <a:r>
              <a:rPr lang="en-MY" dirty="0" err="1">
                <a:latin typeface="Cambria" panose="02040503050406030204" pitchFamily="18" charset="0"/>
              </a:rPr>
              <a:t>dimuat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>
                <a:latin typeface="Cambria" panose="02040503050406030204" pitchFamily="18" charset="0"/>
              </a:rPr>
              <a:t>naik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>
                <a:latin typeface="Cambria" panose="02040503050406030204" pitchFamily="18" charset="0"/>
              </a:rPr>
              <a:t>hendaklah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>
                <a:latin typeface="Cambria" panose="02040503050406030204" pitchFamily="18" charset="0"/>
              </a:rPr>
              <a:t>mengikut</a:t>
            </a:r>
            <a:r>
              <a:rPr lang="en-MY" dirty="0">
                <a:latin typeface="Cambria" panose="02040503050406030204" pitchFamily="18" charset="0"/>
              </a:rPr>
              <a:t> format yang </a:t>
            </a:r>
            <a:r>
              <a:rPr lang="en-MY" dirty="0" err="1">
                <a:latin typeface="Cambria" panose="02040503050406030204" pitchFamily="18" charset="0"/>
              </a:rPr>
              <a:t>telah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>
                <a:latin typeface="Cambria" panose="02040503050406030204" pitchFamily="18" charset="0"/>
              </a:rPr>
              <a:t>ditetapkan</a:t>
            </a:r>
            <a:r>
              <a:rPr lang="en-MY" dirty="0">
                <a:latin typeface="Cambria" panose="020405030504060302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MY" dirty="0" smtClean="0">
              <a:latin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MY" i="1" dirty="0" smtClean="0">
                <a:latin typeface="Cambria" panose="02040503050406030204" pitchFamily="18" charset="0"/>
              </a:rPr>
              <a:t>Naming </a:t>
            </a:r>
            <a:r>
              <a:rPr lang="en-MY" i="1" dirty="0">
                <a:latin typeface="Cambria" panose="02040503050406030204" pitchFamily="18" charset="0"/>
              </a:rPr>
              <a:t>Format </a:t>
            </a:r>
            <a:r>
              <a:rPr lang="en-MY" dirty="0" err="1">
                <a:latin typeface="Cambria" panose="02040503050406030204" pitchFamily="18" charset="0"/>
              </a:rPr>
              <a:t>adalah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>
                <a:latin typeface="Cambria" panose="02040503050406030204" pitchFamily="18" charset="0"/>
              </a:rPr>
              <a:t>seperti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err="1">
                <a:latin typeface="Cambria" panose="02040503050406030204" pitchFamily="18" charset="0"/>
              </a:rPr>
              <a:t>berikut</a:t>
            </a:r>
            <a:r>
              <a:rPr lang="en-MY" dirty="0">
                <a:latin typeface="Cambria" panose="02040503050406030204" pitchFamily="18" charset="0"/>
              </a:rPr>
              <a:t> </a:t>
            </a:r>
            <a:r>
              <a:rPr lang="en-MY" dirty="0" smtClean="0">
                <a:latin typeface="Cambria" panose="02040503050406030204" pitchFamily="18" charset="0"/>
              </a:rPr>
              <a:t>:</a:t>
            </a:r>
            <a:endParaRPr lang="en-MY" b="1" dirty="0">
              <a:latin typeface="Cambria" panose="02040503050406030204" pitchFamily="18" charset="0"/>
            </a:endParaRPr>
          </a:p>
          <a:p>
            <a:pPr lvl="1"/>
            <a:endParaRPr lang="en-MY" dirty="0">
              <a:latin typeface="Cambria" panose="02040503050406030204" pitchFamily="18" charset="0"/>
            </a:endParaRPr>
          </a:p>
          <a:p>
            <a:pPr lvl="1"/>
            <a:r>
              <a:rPr lang="en-MY" sz="1500" b="1" dirty="0">
                <a:latin typeface="Cambria" panose="02040503050406030204" pitchFamily="18" charset="0"/>
              </a:rPr>
              <a:t>ATA</a:t>
            </a:r>
            <a:r>
              <a:rPr lang="en-MY" sz="1500" b="1" dirty="0" smtClean="0">
                <a:latin typeface="Cambria" panose="02040503050406030204" pitchFamily="18" charset="0"/>
              </a:rPr>
              <a:t>_&lt;</a:t>
            </a:r>
            <a:r>
              <a:rPr lang="en-MY" sz="1500" b="1" dirty="0" err="1" smtClean="0">
                <a:latin typeface="Cambria" panose="02040503050406030204" pitchFamily="18" charset="0"/>
              </a:rPr>
              <a:t>Kod</a:t>
            </a:r>
            <a:r>
              <a:rPr lang="en-MY" sz="1500" b="1" dirty="0" smtClean="0">
                <a:latin typeface="Cambria" panose="02040503050406030204" pitchFamily="18" charset="0"/>
              </a:rPr>
              <a:t> Kumpulan PTJ </a:t>
            </a:r>
            <a:r>
              <a:rPr lang="en-MY" sz="1500" b="1" dirty="0" err="1" smtClean="0">
                <a:latin typeface="Cambria" panose="02040503050406030204" pitchFamily="18" charset="0"/>
              </a:rPr>
              <a:t>Dipertanggung</a:t>
            </a:r>
            <a:r>
              <a:rPr lang="en-MY" sz="1500" b="1" dirty="0" smtClean="0">
                <a:latin typeface="Cambria" panose="02040503050406030204" pitchFamily="18" charset="0"/>
              </a:rPr>
              <a:t> (2 </a:t>
            </a:r>
            <a:r>
              <a:rPr lang="en-MY" sz="1500" b="1" dirty="0" err="1" smtClean="0">
                <a:latin typeface="Cambria" panose="02040503050406030204" pitchFamily="18" charset="0"/>
              </a:rPr>
              <a:t>aksara</a:t>
            </a:r>
            <a:r>
              <a:rPr lang="en-MY" sz="1500" b="1" dirty="0" smtClean="0">
                <a:latin typeface="Cambria" panose="02040503050406030204" pitchFamily="18" charset="0"/>
              </a:rPr>
              <a:t>)&gt;_&lt;</a:t>
            </a:r>
            <a:r>
              <a:rPr lang="en-MY" sz="1500" b="1" dirty="0">
                <a:latin typeface="Cambria" panose="02040503050406030204" pitchFamily="18" charset="0"/>
              </a:rPr>
              <a:t>Cut-Off </a:t>
            </a:r>
            <a:r>
              <a:rPr lang="en-MY" sz="1500" b="1" dirty="0" smtClean="0">
                <a:latin typeface="Cambria" panose="02040503050406030204" pitchFamily="18" charset="0"/>
              </a:rPr>
              <a:t>Date (</a:t>
            </a:r>
            <a:r>
              <a:rPr lang="en-MY" sz="1500" b="1" dirty="0" err="1" smtClean="0">
                <a:latin typeface="Cambria" panose="02040503050406030204" pitchFamily="18" charset="0"/>
              </a:rPr>
              <a:t>yyyymmdd</a:t>
            </a:r>
            <a:r>
              <a:rPr lang="en-MY" sz="1500" b="1" dirty="0" smtClean="0">
                <a:latin typeface="Cambria" panose="02040503050406030204" pitchFamily="18" charset="0"/>
              </a:rPr>
              <a:t>)&gt;</a:t>
            </a:r>
          </a:p>
          <a:p>
            <a:pPr lvl="1"/>
            <a:endParaRPr lang="en-MY" dirty="0">
              <a:latin typeface="Cambria" panose="02040503050406030204" pitchFamily="18" charset="0"/>
            </a:endParaRPr>
          </a:p>
          <a:p>
            <a:pPr lvl="1"/>
            <a:r>
              <a:rPr lang="en-MY" dirty="0" err="1">
                <a:latin typeface="Cambria" panose="02040503050406030204" pitchFamily="18" charset="0"/>
              </a:rPr>
              <a:t>Contoh</a:t>
            </a:r>
            <a:r>
              <a:rPr lang="en-MY" dirty="0">
                <a:latin typeface="Cambria" panose="02040503050406030204" pitchFamily="18" charset="0"/>
              </a:rPr>
              <a:t>:</a:t>
            </a:r>
          </a:p>
          <a:p>
            <a:pPr lvl="1"/>
            <a:r>
              <a:rPr lang="en-MY" dirty="0" smtClean="0">
                <a:latin typeface="Cambria" panose="02040503050406030204" pitchFamily="18" charset="0"/>
              </a:rPr>
              <a:t>ATA_24_20180630.xlsx</a:t>
            </a:r>
            <a:endParaRPr lang="en-MY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67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17</a:t>
            </a:fld>
            <a:endParaRPr lang="en-MY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1520" y="2644170"/>
            <a:ext cx="8640960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dirty="0" err="1" smtClean="0">
                <a:latin typeface="Georgia" panose="02040502050405020303" pitchFamily="18" charset="0"/>
              </a:rPr>
              <a:t>Sekian</a:t>
            </a:r>
            <a:r>
              <a:rPr lang="en-US" sz="3200" dirty="0" smtClean="0">
                <a:latin typeface="Georgia" panose="02040502050405020303" pitchFamily="18" charset="0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en-US" sz="3200" dirty="0" err="1" smtClean="0">
                <a:latin typeface="Georgia" panose="02040502050405020303" pitchFamily="18" charset="0"/>
              </a:rPr>
              <a:t>Terima</a:t>
            </a:r>
            <a:r>
              <a:rPr lang="en-US" sz="3200" dirty="0" smtClean="0">
                <a:latin typeface="Georgia" panose="02040502050405020303" pitchFamily="18" charset="0"/>
              </a:rPr>
              <a:t> </a:t>
            </a:r>
            <a:r>
              <a:rPr lang="en-US" sz="3200" dirty="0" err="1" smtClean="0">
                <a:latin typeface="Georgia" panose="02040502050405020303" pitchFamily="18" charset="0"/>
              </a:rPr>
              <a:t>Kasih</a:t>
            </a:r>
            <a:r>
              <a:rPr lang="en-US" sz="3200" dirty="0" smtClean="0">
                <a:latin typeface="Georgia" panose="0204050205040502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87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2</a:t>
            </a:fld>
            <a:endParaRPr lang="en-MY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65330774"/>
              </p:ext>
            </p:extLst>
          </p:nvPr>
        </p:nvGraphicFramePr>
        <p:xfrm>
          <a:off x="685800" y="1676400"/>
          <a:ext cx="77724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2073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3</a:t>
            </a:fld>
            <a:endParaRPr lang="en-MY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14400" y="939225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Pengenalan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81000" y="1722328"/>
            <a:ext cx="8343900" cy="457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Panduan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ini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disediakan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untuk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merekod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A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T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A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lih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(ATA)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melibatkan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bangunan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tanah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dalam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tempoh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masa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peralihan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endParaRPr lang="en-US" sz="1600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Merujuk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kepada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Surat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Pekeliling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Akauntan Negara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Bilangan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11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Tahun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2017 (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Polisi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Peralihan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Pelaksanaan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Akruan),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t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empoh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peralihan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adalah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MY" sz="1600" dirty="0" err="1" smtClean="0">
                <a:latin typeface="Cambria" panose="02040503050406030204" pitchFamily="18" charset="0"/>
              </a:rPr>
              <a:t>selama</a:t>
            </a:r>
            <a:r>
              <a:rPr lang="en-MY" sz="1600" dirty="0" smtClean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tiga</a:t>
            </a:r>
            <a:r>
              <a:rPr lang="en-MY" sz="1600" dirty="0">
                <a:latin typeface="Cambria" panose="02040503050406030204" pitchFamily="18" charset="0"/>
              </a:rPr>
              <a:t> (3) </a:t>
            </a:r>
            <a:r>
              <a:rPr lang="en-MY" sz="1600" dirty="0" err="1">
                <a:latin typeface="Cambria" panose="02040503050406030204" pitchFamily="18" charset="0"/>
              </a:rPr>
              <a:t>tahun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iaitu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bermula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pada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Tahun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Pertama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dan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berakhir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pada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Tahun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Ketiga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setelah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pindaan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Akta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Tatacara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Kewangan</a:t>
            </a:r>
            <a:r>
              <a:rPr lang="en-MY" sz="1600" dirty="0">
                <a:latin typeface="Cambria" panose="02040503050406030204" pitchFamily="18" charset="0"/>
              </a:rPr>
              <a:t> 1957 [</a:t>
            </a:r>
            <a:r>
              <a:rPr lang="en-MY" sz="1600" dirty="0" err="1">
                <a:latin typeface="Cambria" panose="02040503050406030204" pitchFamily="18" charset="0"/>
              </a:rPr>
              <a:t>Akta</a:t>
            </a:r>
            <a:r>
              <a:rPr lang="en-MY" sz="1600" dirty="0">
                <a:latin typeface="Cambria" panose="02040503050406030204" pitchFamily="18" charset="0"/>
              </a:rPr>
              <a:t> 61] </a:t>
            </a:r>
            <a:r>
              <a:rPr lang="en-MY" sz="1600" dirty="0" err="1">
                <a:latin typeface="Cambria" panose="02040503050406030204" pitchFamily="18" charset="0"/>
              </a:rPr>
              <a:t>berkaitan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pelaksanaan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perakaunan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akruan</a:t>
            </a:r>
            <a:r>
              <a:rPr lang="en-MY" sz="1600" dirty="0">
                <a:latin typeface="Cambria" panose="02040503050406030204" pitchFamily="18" charset="0"/>
              </a:rPr>
              <a:t> </a:t>
            </a:r>
            <a:r>
              <a:rPr lang="en-MY" sz="1600" dirty="0" err="1">
                <a:latin typeface="Cambria" panose="02040503050406030204" pitchFamily="18" charset="0"/>
              </a:rPr>
              <a:t>dikuatkuasakan</a:t>
            </a:r>
            <a:r>
              <a:rPr lang="en-MY" sz="1600" dirty="0" smtClean="0">
                <a:latin typeface="Cambria" panose="02040503050406030204" pitchFamily="18" charset="0"/>
              </a:rPr>
              <a:t>.</a:t>
            </a:r>
          </a:p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endParaRPr lang="en-MY" sz="1600" dirty="0" smtClean="0">
              <a:latin typeface="Cambria" panose="02040503050406030204" pitchFamily="18" charset="0"/>
            </a:endParaRPr>
          </a:p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ATA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direkod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diperakaunkan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dalam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tempoh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peralihan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adalah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bagi</a:t>
            </a:r>
            <a:r>
              <a:rPr lang="en-US" sz="16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 data </a:t>
            </a:r>
            <a:r>
              <a:rPr lang="en-US" sz="16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sehingga</a:t>
            </a:r>
            <a:r>
              <a:rPr lang="en-US" sz="16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pada</a:t>
            </a:r>
            <a:r>
              <a:rPr lang="en-US" sz="16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 31 </a:t>
            </a:r>
            <a:r>
              <a:rPr lang="en-US" sz="16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Disember</a:t>
            </a:r>
            <a:r>
              <a:rPr lang="en-US" sz="16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 2017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berdasarkan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senario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berikut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  <a:p>
            <a:pPr marL="1028700" lvl="2" indent="-40005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romanLcPeriod"/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ATA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baharu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dikenalpasti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selepas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iGFMAS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go live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;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endParaRPr lang="en-US" sz="1600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1028700" lvl="2" indent="-40005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romanLcPeriod"/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ATA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ditolak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(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reject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semasa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aktiviti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migrasi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data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baki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awal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disebabkan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oleh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kesilapan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kod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mandatori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kosong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, data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dikunci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tidak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mengikut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format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sebagainya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b="1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88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4</a:t>
            </a:fld>
            <a:endParaRPr lang="en-MY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14400" y="914400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Senarai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Semak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Kunci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Masuk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81000" y="1524000"/>
            <a:ext cx="8343900" cy="512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[    ]   Proses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kunci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templat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mengikut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SOP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ditetapkan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dirty="0"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[   ] 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Pengguna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TIDAK DIBENARKAN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membuat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tindakan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“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copy &amp; paste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”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semasa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proses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kunci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kerana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dikhuatiri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menjejaskan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formula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kawalan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pada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tertentu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Terdapat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di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templat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ini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telah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diformulasikan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dibuat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kawalan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tertentu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[    ]  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Tambahan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baris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templat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dibuat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sebelum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simbol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“§”.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dirty="0"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[    ]  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Pastikan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simbol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“§”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terdapat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di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pengakhiran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baris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templat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 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[  ]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Mematuhi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format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tarikh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ditetapkan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iaitu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dd</a:t>
            </a:r>
            <a:r>
              <a:rPr lang="en-US" sz="16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/mm/</a:t>
            </a:r>
            <a:r>
              <a:rPr lang="en-US" sz="16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yyyy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contoh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US" sz="1600" dirty="0" smtClean="0"/>
              <a:t>31/12/2017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paparan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31 </a:t>
            </a:r>
            <a:r>
              <a:rPr lang="en-US" sz="1600" dirty="0" err="1"/>
              <a:t>Disember</a:t>
            </a:r>
            <a:r>
              <a:rPr lang="en-US" sz="1600" dirty="0"/>
              <a:t> 2017</a:t>
            </a:r>
            <a:r>
              <a:rPr lang="en-US" sz="1600" dirty="0" smtClean="0"/>
              <a:t>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[  ] 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Pengguna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cs typeface="Arial" panose="020B0604020202020204" pitchFamily="34" charset="0"/>
              </a:rPr>
              <a:t>TIDAK DIBENARKAN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cs typeface="Arial" panose="020B0604020202020204" pitchFamily="34" charset="0"/>
              </a:rPr>
              <a:t>membuat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sebarang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pindaan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ke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atas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templat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seperti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menambah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column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delete sheet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sebagainya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endParaRPr lang="en-US" sz="1600" b="1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0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5</a:t>
            </a:fld>
            <a:endParaRPr lang="en-MY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14400" y="939225"/>
            <a:ext cx="731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- </a:t>
            </a:r>
            <a:r>
              <a:rPr lang="en-US" sz="2800" b="1" dirty="0" err="1" smtClean="0">
                <a:latin typeface="Cambria" pitchFamily="18" charset="0"/>
              </a:rPr>
              <a:t>Bangunan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81000" y="1722328"/>
            <a:ext cx="8343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Header</a:t>
            </a:r>
            <a:endParaRPr lang="en-US" sz="1600" b="1" i="1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58537" y="3048000"/>
            <a:ext cx="7471063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Semua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adalah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mandatori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dikunci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masuk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dengan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sah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betul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Bagi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medan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“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Kod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Pejabat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”,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klik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pilih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daripada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senarai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yang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diberikan</a:t>
            </a:r>
            <a:r>
              <a:rPr lang="en-US" sz="16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“Nama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Pejabat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”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dipaparkan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Contoh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sekiranya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klik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pilih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Pejabat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Perakaunan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1108,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berikut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dipaparkan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7" y="2133600"/>
            <a:ext cx="7966363" cy="803435"/>
          </a:xfrm>
          <a:prstGeom prst="rect">
            <a:avLst/>
          </a:prstGeom>
          <a:noFill/>
          <a:ln w="3175">
            <a:solidFill>
              <a:sysClr val="windowText" lastClr="00000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4876800"/>
            <a:ext cx="71437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97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6</a:t>
            </a:fld>
            <a:endParaRPr lang="en-MY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14400" y="939225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- </a:t>
            </a:r>
            <a:r>
              <a:rPr lang="en-US" sz="2800" b="1" dirty="0" err="1" smtClean="0">
                <a:latin typeface="Cambria" pitchFamily="18" charset="0"/>
              </a:rPr>
              <a:t>Bangunan</a:t>
            </a:r>
            <a:r>
              <a:rPr lang="en-US" sz="2800" b="1" dirty="0" smtClean="0">
                <a:latin typeface="Cambria" pitchFamily="18" charset="0"/>
              </a:rPr>
              <a:t>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81000" y="1722328"/>
            <a:ext cx="83439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just" eaLnBrk="1" hangingPunct="1">
              <a:spcBef>
                <a:spcPts val="300"/>
              </a:spcBef>
              <a:spcAft>
                <a:spcPts val="300"/>
              </a:spcAft>
              <a:buFont typeface="+mj-lt"/>
              <a:buAutoNum type="arabicPeriod" startAt="2"/>
            </a:pPr>
            <a:r>
              <a:rPr lang="en-US" sz="16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Maklumat</a:t>
            </a:r>
            <a:r>
              <a:rPr lang="en-US" sz="16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Detail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                                 </a:t>
            </a:r>
            <a:endParaRPr lang="en-US" sz="1600" b="1" dirty="0" smtClean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08446"/>
              </p:ext>
            </p:extLst>
          </p:nvPr>
        </p:nvGraphicFramePr>
        <p:xfrm>
          <a:off x="838200" y="4191000"/>
          <a:ext cx="7677151" cy="257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356811"/>
                <a:gridCol w="37869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Nama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premis</a:t>
                      </a:r>
                      <a:r>
                        <a:rPr lang="en-MY" sz="1400" dirty="0" smtClean="0"/>
                        <a:t> - </a:t>
                      </a:r>
                      <a:r>
                        <a:rPr lang="en-MY" sz="1400" dirty="0" err="1" smtClean="0"/>
                        <a:t>keterangan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50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Nama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fasa</a:t>
                      </a:r>
                      <a:r>
                        <a:rPr lang="en-MY" sz="1400" dirty="0" smtClean="0"/>
                        <a:t> / </a:t>
                      </a:r>
                      <a:r>
                        <a:rPr lang="en-MY" sz="1400" dirty="0" err="1" smtClean="0"/>
                        <a:t>blok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Kunci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sekiranya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maklumat</a:t>
                      </a:r>
                      <a:r>
                        <a:rPr lang="en-US" sz="140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Bangunan</a:t>
                      </a:r>
                      <a:r>
                        <a:rPr lang="es-ES" sz="1400" dirty="0" smtClean="0"/>
                        <a:t> </a:t>
                      </a:r>
                      <a:r>
                        <a:rPr lang="es-ES" sz="1400" dirty="0" err="1" smtClean="0"/>
                        <a:t>siap</a:t>
                      </a:r>
                      <a:r>
                        <a:rPr lang="es-ES" sz="1400" dirty="0" smtClean="0"/>
                        <a:t> </a:t>
                      </a:r>
                      <a:r>
                        <a:rPr lang="es-ES" sz="1400" dirty="0" err="1" smtClean="0"/>
                        <a:t>dibina</a:t>
                      </a:r>
                      <a:r>
                        <a:rPr lang="es-ES" sz="1400" dirty="0" smtClean="0"/>
                        <a:t> </a:t>
                      </a:r>
                      <a:r>
                        <a:rPr lang="es-ES" sz="1400" dirty="0" err="1" smtClean="0"/>
                        <a:t>dalam</a:t>
                      </a:r>
                      <a:r>
                        <a:rPr lang="es-ES" sz="1400" dirty="0" smtClean="0"/>
                        <a:t> </a:t>
                      </a:r>
                      <a:r>
                        <a:rPr lang="es-ES" sz="1400" dirty="0" err="1" smtClean="0"/>
                        <a:t>fasa</a:t>
                      </a:r>
                      <a:r>
                        <a:rPr lang="es-ES" sz="1400" dirty="0" smtClean="0"/>
                        <a:t> yang sama?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: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400" dirty="0" smtClean="0"/>
                        <a:t>Ya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400" dirty="0" err="1" smtClean="0"/>
                        <a:t>Tidak</a:t>
                      </a:r>
                      <a:endParaRPr lang="en-MY" sz="14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Sumber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Rujukan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Aset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Fail </a:t>
                      </a:r>
                      <a:r>
                        <a:rPr lang="en-US" sz="1400" dirty="0" err="1" smtClean="0"/>
                        <a:t>Projek</a:t>
                      </a:r>
                      <a:r>
                        <a:rPr lang="en-US" sz="1400" dirty="0" smtClean="0"/>
                        <a:t>/ </a:t>
                      </a:r>
                      <a:r>
                        <a:rPr lang="en-US" sz="1400" dirty="0" err="1" smtClean="0"/>
                        <a:t>Kontrak</a:t>
                      </a:r>
                      <a:endParaRPr lang="en-US" sz="1400" dirty="0" smtClean="0"/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/>
                        <a:t>Penilaian</a:t>
                      </a:r>
                      <a:r>
                        <a:rPr lang="en-US" sz="1400" baseline="0" dirty="0" smtClean="0"/>
                        <a:t> JPPH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762000" y="3810000"/>
            <a:ext cx="6096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algn="just" eaLnBrk="1" hangingPunct="1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Medan </a:t>
            </a:r>
            <a:r>
              <a:rPr lang="en-US" sz="1400" dirty="0" err="1">
                <a:latin typeface="Cambria" panose="02040503050406030204" pitchFamily="18" charset="0"/>
                <a:cs typeface="Arial" panose="020B0604020202020204" pitchFamily="34" charset="0"/>
              </a:rPr>
              <a:t>m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aklumat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i="1" dirty="0" smtClean="0">
                <a:latin typeface="Cambria" panose="02040503050406030204" pitchFamily="18" charset="0"/>
                <a:cs typeface="Arial" panose="020B0604020202020204" pitchFamily="34" charset="0"/>
              </a:rPr>
              <a:t>detail 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yang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perlu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diisi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adalah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seperti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berikut</a:t>
            </a:r>
            <a:r>
              <a:rPr lang="en-US" sz="1400" dirty="0" smtClean="0">
                <a:latin typeface="Cambria" panose="02040503050406030204" pitchFamily="18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2000" y="3124200"/>
            <a:ext cx="8229600" cy="892552"/>
            <a:chOff x="762000" y="3124200"/>
            <a:chExt cx="8229600" cy="892552"/>
          </a:xfrm>
        </p:grpSpPr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762000" y="3124200"/>
              <a:ext cx="8229600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14350" indent="-5143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285750" indent="-285750" algn="just" eaLnBrk="1" hangingPunct="1">
                <a:spcBef>
                  <a:spcPts val="300"/>
                </a:spcBef>
                <a:spcAft>
                  <a:spcPts val="300"/>
                </a:spcAft>
                <a:buFont typeface="Wingdings" panose="05000000000000000000" pitchFamily="2" charset="2"/>
                <a:buChar char="§"/>
              </a:pP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Petunjuk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warna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medan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adalah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seperti</a:t>
              </a:r>
              <a:r>
                <a:rPr lang="en-US" sz="1400" dirty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latin typeface="Cambria" panose="02040503050406030204" pitchFamily="18" charset="0"/>
                  <a:cs typeface="Arial" panose="020B0604020202020204" pitchFamily="34" charset="0"/>
                </a:rPr>
                <a:t>berikut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:</a:t>
              </a:r>
            </a:p>
            <a:p>
              <a:pPr marL="0" indent="0" algn="just" eaLnBrk="1" hangingPunct="1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	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Mandatori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	              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Pilihan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	 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Mandatori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jika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berkenaan</a:t>
              </a: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                  </a:t>
              </a:r>
              <a:r>
                <a:rPr lang="en-US" sz="1400" dirty="0" err="1" smtClean="0">
                  <a:latin typeface="Cambria" panose="02040503050406030204" pitchFamily="18" charset="0"/>
                  <a:cs typeface="Arial" panose="020B0604020202020204" pitchFamily="34" charset="0"/>
                </a:rPr>
                <a:t>Diformulasikan</a:t>
              </a:r>
              <a:endParaRPr lang="en-US" sz="1400" dirty="0">
                <a:latin typeface="Cambria" panose="02040503050406030204" pitchFamily="18" charset="0"/>
                <a:cs typeface="Arial" panose="020B0604020202020204" pitchFamily="34" charset="0"/>
              </a:endParaRPr>
            </a:p>
            <a:p>
              <a:pPr marL="0" indent="0" algn="just" eaLnBrk="1" hangingPunct="1">
                <a:spcBef>
                  <a:spcPts val="300"/>
                </a:spcBef>
                <a:spcAft>
                  <a:spcPts val="300"/>
                </a:spcAft>
              </a:pPr>
              <a:r>
                <a:rPr lang="en-US" sz="1400" dirty="0" smtClean="0">
                  <a:latin typeface="Cambria" panose="02040503050406030204" pitchFamily="18" charset="0"/>
                  <a:cs typeface="Arial" panose="020B0604020202020204" pitchFamily="34" charset="0"/>
                </a:rPr>
                <a:t>                             </a:t>
              </a:r>
              <a:endParaRPr lang="en-US" sz="1400" dirty="0">
                <a:latin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295400" y="3478718"/>
              <a:ext cx="304800" cy="21363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838450" y="3478718"/>
              <a:ext cx="304800" cy="213638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30675" y="3478718"/>
              <a:ext cx="304800" cy="21363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58000" y="3478718"/>
              <a:ext cx="304800" cy="2136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637" y="2054625"/>
            <a:ext cx="7827963" cy="10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2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7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17029"/>
              </p:ext>
            </p:extLst>
          </p:nvPr>
        </p:nvGraphicFramePr>
        <p:xfrm>
          <a:off x="838200" y="1371600"/>
          <a:ext cx="7696200" cy="54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356811"/>
                <a:gridCol w="38059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393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Tarikh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Perolehan</a:t>
                      </a:r>
                      <a:r>
                        <a:rPr lang="en-MY" sz="1400" dirty="0" smtClean="0"/>
                        <a:t> / </a:t>
                      </a:r>
                      <a:r>
                        <a:rPr lang="en-MY" sz="1400" dirty="0" err="1" smtClean="0"/>
                        <a:t>Siap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Dibina</a:t>
                      </a:r>
                      <a:endParaRPr lang="en-MY" sz="1400" dirty="0" smtClean="0"/>
                    </a:p>
                    <a:p>
                      <a:r>
                        <a:rPr lang="en-MY" sz="1400" dirty="0" smtClean="0"/>
                        <a:t>(</a:t>
                      </a:r>
                      <a:r>
                        <a:rPr lang="en-MY" sz="1400" dirty="0" err="1" smtClean="0"/>
                        <a:t>dd</a:t>
                      </a:r>
                      <a:r>
                        <a:rPr lang="en-MY" sz="1400" dirty="0" smtClean="0"/>
                        <a:t>/mm/</a:t>
                      </a:r>
                      <a:r>
                        <a:rPr lang="en-MY" sz="1400" dirty="0" err="1" smtClean="0"/>
                        <a:t>yyyy</a:t>
                      </a:r>
                      <a:r>
                        <a:rPr lang="en-MY" sz="1400" dirty="0" smtClean="0"/>
                        <a:t>)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Kunci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mengikut</a:t>
                      </a:r>
                      <a:r>
                        <a:rPr lang="en-US" sz="1400" dirty="0" smtClean="0"/>
                        <a:t> format, </a:t>
                      </a:r>
                      <a:r>
                        <a:rPr lang="en-US" sz="1400" dirty="0" err="1" smtClean="0"/>
                        <a:t>contohnya</a:t>
                      </a:r>
                      <a:r>
                        <a:rPr lang="en-US" sz="1400" dirty="0" smtClean="0"/>
                        <a:t> 31/12/2017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paparan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adalah</a:t>
                      </a:r>
                      <a:r>
                        <a:rPr lang="en-US" sz="1400" dirty="0" smtClean="0"/>
                        <a:t> 31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Disember</a:t>
                      </a:r>
                      <a:r>
                        <a:rPr lang="en-US" sz="1400" dirty="0" smtClean="0"/>
                        <a:t> 2017.</a:t>
                      </a:r>
                    </a:p>
                    <a:p>
                      <a:pPr algn="just"/>
                      <a:endParaRPr lang="en-US" sz="1400" dirty="0" smtClean="0"/>
                    </a:p>
                    <a:p>
                      <a:pPr algn="just"/>
                      <a:r>
                        <a:rPr lang="en-US" sz="1400" dirty="0" err="1" smtClean="0"/>
                        <a:t>Bagi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memastikan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paparan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tarikh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adalah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seperti</a:t>
                      </a:r>
                      <a:r>
                        <a:rPr lang="en-US" sz="1400" baseline="0" dirty="0" smtClean="0"/>
                        <a:t> di </a:t>
                      </a:r>
                      <a:r>
                        <a:rPr lang="en-US" sz="1400" baseline="0" dirty="0" err="1" smtClean="0"/>
                        <a:t>atas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medan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tarikh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klik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kanan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pilih</a:t>
                      </a:r>
                      <a:r>
                        <a:rPr lang="en-US" sz="1400" baseline="0" dirty="0" smtClean="0"/>
                        <a:t> “</a:t>
                      </a:r>
                      <a:r>
                        <a:rPr lang="en-US" sz="1400" i="1" baseline="0" dirty="0" smtClean="0"/>
                        <a:t>Format Cells</a:t>
                      </a:r>
                      <a:r>
                        <a:rPr lang="en-US" sz="1400" baseline="0" dirty="0" smtClean="0"/>
                        <a:t>”. </a:t>
                      </a:r>
                      <a:r>
                        <a:rPr lang="en-US" sz="1400" dirty="0" err="1" smtClean="0"/>
                        <a:t>Pastikan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format cell </a:t>
                      </a:r>
                      <a:r>
                        <a:rPr lang="en-US" sz="1400" baseline="0" dirty="0" err="1" smtClean="0"/>
                        <a:t>seperti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berikut</a:t>
                      </a:r>
                      <a:r>
                        <a:rPr lang="en-US" sz="1400" baseline="0" dirty="0" smtClean="0"/>
                        <a:t>: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Category – Date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Type</a:t>
                      </a:r>
                      <a:r>
                        <a:rPr lang="en-US" sz="1400" baseline="0" dirty="0" smtClean="0"/>
                        <a:t> –  </a:t>
                      </a:r>
                      <a:r>
                        <a:rPr lang="en-US" sz="1400" baseline="0" dirty="0" err="1" smtClean="0"/>
                        <a:t>cth</a:t>
                      </a:r>
                      <a:r>
                        <a:rPr lang="en-US" sz="1400" baseline="0" dirty="0" smtClean="0"/>
                        <a:t>: 14 Mac 2012</a:t>
                      </a:r>
                    </a:p>
                    <a:p>
                      <a:pPr algn="just"/>
                      <a:r>
                        <a:rPr lang="en-US" sz="1400" i="1" baseline="0" dirty="0" smtClean="0"/>
                        <a:t>Location</a:t>
                      </a:r>
                      <a:r>
                        <a:rPr lang="en-US" sz="1400" baseline="0" dirty="0" smtClean="0"/>
                        <a:t> – Malay (Malaysia)</a:t>
                      </a:r>
                    </a:p>
                    <a:p>
                      <a:pPr algn="just"/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3500" t="26667" r="33000" b="21906"/>
          <a:stretch/>
        </p:blipFill>
        <p:spPr>
          <a:xfrm>
            <a:off x="5029200" y="4191000"/>
            <a:ext cx="3048000" cy="2508643"/>
          </a:xfrm>
          <a:prstGeom prst="rect">
            <a:avLst/>
          </a:prstGeom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14400" y="83820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- </a:t>
            </a:r>
            <a:r>
              <a:rPr lang="en-US" sz="2800" b="1" dirty="0" err="1" smtClean="0">
                <a:latin typeface="Cambria" pitchFamily="18" charset="0"/>
              </a:rPr>
              <a:t>Bangunan</a:t>
            </a:r>
            <a:r>
              <a:rPr lang="en-US" sz="2800" b="1" dirty="0" smtClean="0">
                <a:latin typeface="Cambria" pitchFamily="18" charset="0"/>
              </a:rPr>
              <a:t>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0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8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645005"/>
              </p:ext>
            </p:extLst>
          </p:nvPr>
        </p:nvGraphicFramePr>
        <p:xfrm>
          <a:off x="838200" y="1518920"/>
          <a:ext cx="7696200" cy="486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200400"/>
                <a:gridCol w="3962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Kos </a:t>
                      </a:r>
                      <a:r>
                        <a:rPr lang="en-MY" sz="1400" dirty="0" err="1" smtClean="0"/>
                        <a:t>Perolehan</a:t>
                      </a:r>
                      <a:r>
                        <a:rPr lang="en-MY" sz="1400" dirty="0" smtClean="0"/>
                        <a:t> / </a:t>
                      </a:r>
                      <a:r>
                        <a:rPr lang="en-MY" sz="1400" dirty="0" err="1" smtClean="0"/>
                        <a:t>Projek</a:t>
                      </a:r>
                      <a:r>
                        <a:rPr lang="en-MY" sz="1400" dirty="0" smtClean="0"/>
                        <a:t> - </a:t>
                      </a:r>
                      <a:r>
                        <a:rPr lang="en-MY" sz="1400" dirty="0" err="1" smtClean="0"/>
                        <a:t>Jumlah</a:t>
                      </a:r>
                      <a:r>
                        <a:rPr lang="en-MY" sz="1400" dirty="0" smtClean="0"/>
                        <a:t> Kos (RM)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Nilai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sehingga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dua</a:t>
                      </a:r>
                      <a:r>
                        <a:rPr lang="en-US" sz="1400" baseline="0" dirty="0" smtClean="0"/>
                        <a:t> (2) </a:t>
                      </a:r>
                      <a:r>
                        <a:rPr lang="en-US" sz="1400" baseline="0" dirty="0" err="1" smtClean="0"/>
                        <a:t>titik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perpuluhan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PTJ </a:t>
                      </a:r>
                      <a:r>
                        <a:rPr lang="en-MY" sz="1400" dirty="0" err="1" smtClean="0"/>
                        <a:t>Dipertanggung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Tidak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melebihi</a:t>
                      </a:r>
                      <a:r>
                        <a:rPr lang="en-US" sz="1400" baseline="0" dirty="0" smtClean="0"/>
                        <a:t> 6 </a:t>
                      </a:r>
                      <a:r>
                        <a:rPr lang="en-US" sz="1400" baseline="0" dirty="0" err="1" smtClean="0"/>
                        <a:t>aksara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PTJ yang </a:t>
                      </a:r>
                      <a:r>
                        <a:rPr lang="en-US" sz="1400" baseline="0" dirty="0" err="1" smtClean="0"/>
                        <a:t>sah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iGFMAS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Jenis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Aset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perlu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dikunci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masuk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 Medan dim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jenis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aset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A14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</a:rPr>
                        <a:t>sahaja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aseline="0" dirty="0" smtClean="0"/>
                        <a:t>(</a:t>
                      </a:r>
                      <a:r>
                        <a:rPr lang="en-US" sz="1400" baseline="0" dirty="0" err="1" smtClean="0"/>
                        <a:t>tidak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termasuk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bangunan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bagi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tujuan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hartanah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pelaburan</a:t>
                      </a:r>
                      <a:r>
                        <a:rPr lang="en-US" sz="1400" baseline="0" dirty="0" smtClean="0"/>
                        <a:t>).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Akaun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Kod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i="1" dirty="0" smtClean="0"/>
                        <a:t>Item</a:t>
                      </a:r>
                      <a:endParaRPr lang="en-MY" sz="1400" i="1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senarai</a:t>
                      </a:r>
                      <a:r>
                        <a:rPr lang="en-US" sz="1400" dirty="0" smtClean="0"/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Pastikan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item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adalah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akaun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betul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Vot</a:t>
                      </a:r>
                      <a:r>
                        <a:rPr lang="es-ES" sz="1400" dirty="0" smtClean="0"/>
                        <a:t>/ Dana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3/</a:t>
                      </a:r>
                      <a:r>
                        <a:rPr lang="en-US" sz="1400" baseline="0" dirty="0" smtClean="0"/>
                        <a:t> 4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Vot</a:t>
                      </a:r>
                      <a:r>
                        <a:rPr lang="en-US" sz="1400" baseline="0" dirty="0" smtClean="0"/>
                        <a:t>/ Dana yang </a:t>
                      </a:r>
                      <a:r>
                        <a:rPr lang="en-US" sz="1400" baseline="0" dirty="0" err="1" smtClean="0"/>
                        <a:t>sah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iGFMAS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n-NO" sz="1400" dirty="0" smtClean="0"/>
                        <a:t>Kod Program / Aktiviti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6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Program/ </a:t>
                      </a:r>
                      <a:r>
                        <a:rPr lang="en-US" sz="1400" baseline="0" dirty="0" err="1" smtClean="0"/>
                        <a:t>Aktiviti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sah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iGFMAS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Projek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5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Projek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sah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iGFMAS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14400" y="92458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- </a:t>
            </a:r>
            <a:r>
              <a:rPr lang="en-US" sz="2800" b="1" dirty="0" err="1" smtClean="0">
                <a:latin typeface="Cambria" pitchFamily="18" charset="0"/>
              </a:rPr>
              <a:t>Bangunan</a:t>
            </a:r>
            <a:r>
              <a:rPr lang="en-US" sz="2800" b="1" dirty="0" smtClean="0">
                <a:latin typeface="Cambria" pitchFamily="18" charset="0"/>
              </a:rPr>
              <a:t>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03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BC50155-B036-48B0-B6BD-C52DB4B7088A}" type="slidenum">
              <a:rPr lang="en-MY" smtClean="0"/>
              <a:pPr algn="r">
                <a:defRPr/>
              </a:pPr>
              <a:t>9</a:t>
            </a:fld>
            <a:endParaRPr lang="en-MY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141964"/>
              </p:ext>
            </p:extLst>
          </p:nvPr>
        </p:nvGraphicFramePr>
        <p:xfrm>
          <a:off x="838200" y="1554480"/>
          <a:ext cx="7696200" cy="477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043"/>
                <a:gridCol w="3291630"/>
                <a:gridCol w="38815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Bil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Nama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 Medan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Keterangan</a:t>
                      </a:r>
                      <a:endParaRPr lang="en-MY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Setia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3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Setia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sah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iGFMAS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Kod</a:t>
                      </a:r>
                      <a:r>
                        <a:rPr lang="en-MY" sz="1400" dirty="0" smtClean="0"/>
                        <a:t> Sub-</a:t>
                      </a:r>
                      <a:r>
                        <a:rPr lang="en-MY" sz="1400" dirty="0" err="1" smtClean="0"/>
                        <a:t>Setia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4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Sub-</a:t>
                      </a:r>
                      <a:r>
                        <a:rPr lang="en-US" sz="1400" baseline="0" dirty="0" err="1" smtClean="0"/>
                        <a:t>Setia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sah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merujuk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iGFMAS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 smtClean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CP (Cara </a:t>
                      </a:r>
                      <a:r>
                        <a:rPr lang="en-MY" sz="1400" dirty="0" err="1" smtClean="0"/>
                        <a:t>Pembiayaan</a:t>
                      </a:r>
                      <a:r>
                        <a:rPr lang="en-MY" sz="1400" dirty="0" smtClean="0"/>
                        <a:t>)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Klik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dan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pilih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daripada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senarai</a:t>
                      </a:r>
                      <a:r>
                        <a:rPr lang="en-US" sz="1400" baseline="0" dirty="0" smtClean="0"/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P – </a:t>
                      </a:r>
                      <a:r>
                        <a:rPr lang="en-US" sz="1400" baseline="0" dirty="0" err="1" smtClean="0"/>
                        <a:t>Pinjaman</a:t>
                      </a:r>
                      <a:endParaRPr lang="en-US" sz="1400" baseline="0" dirty="0" smtClean="0"/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S &amp; T - PFI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17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/>
                        <a:t>Usia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Guna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Setiap</a:t>
                      </a:r>
                      <a:r>
                        <a:rPr lang="en-MY" sz="1400" dirty="0" smtClean="0"/>
                        <a:t> </a:t>
                      </a:r>
                      <a:r>
                        <a:rPr lang="en-MY" sz="1400" dirty="0" err="1" smtClean="0"/>
                        <a:t>Aset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baseline="0" dirty="0" err="1" smtClean="0"/>
                        <a:t>Dipaparkan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dengan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usia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guna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maksimum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aset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berdasarkan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kod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akaun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dipilih</a:t>
                      </a:r>
                      <a:r>
                        <a:rPr lang="en-US" sz="1400" baseline="0" dirty="0" smtClean="0"/>
                        <a:t>. </a:t>
                      </a:r>
                    </a:p>
                    <a:p>
                      <a:pPr algn="just"/>
                      <a:endParaRPr lang="en-US" sz="1400" baseline="0" dirty="0" smtClean="0"/>
                    </a:p>
                    <a:p>
                      <a:pPr algn="just"/>
                      <a:r>
                        <a:rPr lang="en-US" sz="1400" baseline="0" dirty="0" err="1" smtClean="0"/>
                        <a:t>Usia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guna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boleh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dipinda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berdasarkan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usia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guna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sebenar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dan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tertakluk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kepada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usia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guna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maksimum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aset</a:t>
                      </a:r>
                      <a:r>
                        <a:rPr lang="en-US" sz="1400" baseline="0" dirty="0" smtClean="0"/>
                        <a:t> yang </a:t>
                      </a:r>
                      <a:r>
                        <a:rPr lang="en-US" sz="1400" baseline="0" dirty="0" err="1" smtClean="0"/>
                        <a:t>ditetapkan</a:t>
                      </a:r>
                      <a:r>
                        <a:rPr lang="en-US" sz="1400" baseline="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Susut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Nilai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Terkumpul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Bagi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Setiap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Aset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Pengiraan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secara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auto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oleh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templat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Nilai</a:t>
                      </a:r>
                      <a:r>
                        <a:rPr lang="en-MY" sz="1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bg1"/>
                          </a:solidFill>
                        </a:rPr>
                        <a:t>Buku</a:t>
                      </a:r>
                      <a:endParaRPr lang="en-MY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Pengiraan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secara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auto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oleh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templat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MY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i-FI" sz="1400" dirty="0" smtClean="0"/>
                        <a:t>ID Lama Aset (50 aksara)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/>
                        <a:t>Tidak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melebihi</a:t>
                      </a:r>
                      <a:r>
                        <a:rPr lang="en-US" sz="1400" dirty="0" smtClean="0"/>
                        <a:t> 50 </a:t>
                      </a:r>
                      <a:r>
                        <a:rPr lang="en-US" sz="1400" dirty="0" err="1" smtClean="0"/>
                        <a:t>aksara</a:t>
                      </a:r>
                      <a:r>
                        <a:rPr lang="en-US" sz="1400" dirty="0" smtClean="0"/>
                        <a:t>. </a:t>
                      </a:r>
                      <a:r>
                        <a:rPr lang="en-US" sz="1400" dirty="0" err="1" smtClean="0"/>
                        <a:t>Kunci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masuk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sekiranya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ada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maklumat</a:t>
                      </a:r>
                      <a:r>
                        <a:rPr lang="en-US" sz="1400" dirty="0" smtClean="0"/>
                        <a:t>.</a:t>
                      </a:r>
                      <a:endParaRPr lang="en-MY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14400" y="92458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sz="2800" b="1" dirty="0" err="1" smtClean="0">
                <a:latin typeface="Cambria" pitchFamily="18" charset="0"/>
              </a:rPr>
              <a:t>Komponen</a:t>
            </a:r>
            <a:r>
              <a:rPr lang="en-US" sz="2800" b="1" dirty="0" smtClean="0">
                <a:latin typeface="Cambria" pitchFamily="18" charset="0"/>
              </a:rPr>
              <a:t> </a:t>
            </a:r>
            <a:r>
              <a:rPr lang="en-US" sz="2800" b="1" dirty="0" err="1" smtClean="0">
                <a:latin typeface="Cambria" pitchFamily="18" charset="0"/>
              </a:rPr>
              <a:t>Templat</a:t>
            </a:r>
            <a:r>
              <a:rPr lang="en-US" sz="2800" b="1" dirty="0" smtClean="0">
                <a:latin typeface="Cambria" pitchFamily="18" charset="0"/>
              </a:rPr>
              <a:t> ATA - </a:t>
            </a:r>
            <a:r>
              <a:rPr lang="en-US" sz="2800" b="1" dirty="0" err="1" smtClean="0">
                <a:latin typeface="Cambria" pitchFamily="18" charset="0"/>
              </a:rPr>
              <a:t>Bangunan</a:t>
            </a:r>
            <a:r>
              <a:rPr lang="en-US" sz="2800" b="1" dirty="0" smtClean="0">
                <a:latin typeface="Cambria" pitchFamily="18" charset="0"/>
              </a:rPr>
              <a:t> (</a:t>
            </a:r>
            <a:r>
              <a:rPr lang="en-US" sz="2800" b="1" dirty="0" err="1" smtClean="0">
                <a:latin typeface="Cambria" pitchFamily="18" charset="0"/>
              </a:rPr>
              <a:t>samb</a:t>
            </a:r>
            <a:r>
              <a:rPr lang="en-US" sz="2800" b="1" dirty="0" smtClean="0">
                <a:latin typeface="Cambria" pitchFamily="18" charset="0"/>
              </a:rPr>
              <a:t>…)</a:t>
            </a:r>
            <a:endParaRPr lang="en-US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10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PENAMBAHBAIKAN 2010 (Final)</Template>
  <TotalTime>20736</TotalTime>
  <Words>1562</Words>
  <Application>Microsoft Office PowerPoint</Application>
  <PresentationFormat>On-screen Show (4:3)</PresentationFormat>
  <Paragraphs>308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Cambria</vt:lpstr>
      <vt:lpstr>Cataneo BT</vt:lpstr>
      <vt:lpstr>Century Gothic</vt:lpstr>
      <vt:lpstr>Georgia</vt:lpstr>
      <vt:lpstr>Times New Roman</vt:lpstr>
      <vt:lpstr>Wingdings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fara</dc:creator>
  <cp:lastModifiedBy>Nor Sakilawati Binti Abd Wahab</cp:lastModifiedBy>
  <cp:revision>1546</cp:revision>
  <cp:lastPrinted>2017-09-06T05:20:08Z</cp:lastPrinted>
  <dcterms:created xsi:type="dcterms:W3CDTF">2011-05-28T15:20:10Z</dcterms:created>
  <dcterms:modified xsi:type="dcterms:W3CDTF">2018-09-07T09:11:08Z</dcterms:modified>
</cp:coreProperties>
</file>